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1857375"/>
  <p:embeddedFontLst>
    <p:embeddedFont>
      <p:font typeface="IBM Plex Mono SemiBold"/>
      <p:regular r:id="rId53"/>
      <p:bold r:id="rId54"/>
      <p:italic r:id="rId55"/>
      <p:boldItalic r:id="rId56"/>
    </p:embeddedFont>
    <p:embeddedFont>
      <p:font typeface="Roboto Mono"/>
      <p:regular r:id="rId57"/>
      <p:bold r:id="rId58"/>
      <p:italic r:id="rId59"/>
      <p:boldItalic r:id="rId60"/>
    </p:embeddedFont>
    <p:embeddedFont>
      <p:font typeface="IBM Plex Mon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IBMPlexMono-bold.fntdata"/><Relationship Id="rId61" Type="http://schemas.openxmlformats.org/officeDocument/2006/relationships/font" Target="fonts/IBMPlexMono-regular.fntdata"/><Relationship Id="rId20" Type="http://schemas.openxmlformats.org/officeDocument/2006/relationships/slide" Target="slides/slide15.xml"/><Relationship Id="rId64" Type="http://schemas.openxmlformats.org/officeDocument/2006/relationships/font" Target="fonts/IBMPlexMono-boldItalic.fntdata"/><Relationship Id="rId63" Type="http://schemas.openxmlformats.org/officeDocument/2006/relationships/font" Target="fonts/IBMPlexMon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Mon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IBMPlexMonoSemiBold-italic.fntdata"/><Relationship Id="rId10" Type="http://schemas.openxmlformats.org/officeDocument/2006/relationships/slide" Target="slides/slide5.xml"/><Relationship Id="rId54" Type="http://schemas.openxmlformats.org/officeDocument/2006/relationships/font" Target="fonts/IBMPlexMonoSemiBold-bold.fntdata"/><Relationship Id="rId13" Type="http://schemas.openxmlformats.org/officeDocument/2006/relationships/slide" Target="slides/slide8.xml"/><Relationship Id="rId57" Type="http://schemas.openxmlformats.org/officeDocument/2006/relationships/font" Target="fonts/RobotoMono-regular.fntdata"/><Relationship Id="rId12" Type="http://schemas.openxmlformats.org/officeDocument/2006/relationships/slide" Target="slides/slide7.xml"/><Relationship Id="rId56" Type="http://schemas.openxmlformats.org/officeDocument/2006/relationships/font" Target="fonts/IBMPlexMonoSemiBold-boldItalic.fntdata"/><Relationship Id="rId15" Type="http://schemas.openxmlformats.org/officeDocument/2006/relationships/slide" Target="slides/slide10.xml"/><Relationship Id="rId59" Type="http://schemas.openxmlformats.org/officeDocument/2006/relationships/font" Target="fonts/RobotoMono-italic.fntdata"/><Relationship Id="rId14" Type="http://schemas.openxmlformats.org/officeDocument/2006/relationships/slide" Target="slides/slide9.xml"/><Relationship Id="rId58" Type="http://schemas.openxmlformats.org/officeDocument/2006/relationships/font" Target="fonts/RobotoMon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04" name="Google Shape;204;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21" name="Google Shape;12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hyperlink" Target="https://github.com/davidnicewonder/IBM-Applied-Data-Science-Capstone/blob/main/labs-jupyter-spacex-Data%20wrangling.ipyn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hyperlink" Target="https://github.com/davidnicewonder/IBM-Applied-Data-Science-Capstone/blob/main/edadataviz.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hyperlink" Target="https://github.com/davidnicewonder/IBM-Applied-Data-Science-Capstone/blob/main/jupyter-labs-eda-sql-coursera_sqllite.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hyperlink" Target="https://github.com/davidnicewonder/IBM-Applied-Data-Science-Capstone/blob/main/lab_jupyter_launch_site_location.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hyperlink" Target="https://github.com/davidnicewonder/IBM-Applied-Data-Science-Capstone/blob/main/spacex_dash_app.p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hyperlink" Target="https://github.com/davidnicewonder/IBM-Applied-Data-Science-Capstone/blob/main/SpaceX_Machine%20Learning%20Prediction_Part_5.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1.png"/><Relationship Id="rId4" Type="http://schemas.openxmlformats.org/officeDocument/2006/relationships/image" Target="../media/image29.png"/><Relationship Id="rId5" Type="http://schemas.openxmlformats.org/officeDocument/2006/relationships/image" Target="../media/image35.png"/><Relationship Id="rId6"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1.png"/><Relationship Id="rId4" Type="http://schemas.openxmlformats.org/officeDocument/2006/relationships/image" Target="../media/image24.png"/><Relationship Id="rId5"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1.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1.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1.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1.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1.png"/><Relationship Id="rId4" Type="http://schemas.openxmlformats.org/officeDocument/2006/relationships/image" Target="../media/image30.png"/><Relationship Id="rId5"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1.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1.png"/><Relationship Id="rId4" Type="http://schemas.openxmlformats.org/officeDocument/2006/relationships/hyperlink" Target="https://github.com/davidnicewonder/IBM-Applied-Data-Science-Capston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hyperlink" Target="https://api.spacexdata.com/v4/launches/past" TargetMode="External"/><Relationship Id="rId5" Type="http://schemas.openxmlformats.org/officeDocument/2006/relationships/hyperlink" Target="https://github.com/davidnicewonder/IBM-Applied-Data-Science-Capstone/blob/main/jupyter-labs-spacex-data-collection-api.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hyperlink" Target="https://en.wikipedia.org/w/index.php?title=List_of_Falcon_9_and_Falcon_Heavy_launches&amp;oldid=1027686922" TargetMode="External"/><Relationship Id="rId5" Type="http://schemas.openxmlformats.org/officeDocument/2006/relationships/hyperlink" Target="https://github.com/davidnicewonder/IBM-Applied-Data-Science-Capstone/blob/main/jupyter-labs-webscraping.ipynb"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8550" y="4568725"/>
            <a:ext cx="7362600" cy="892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David Nicewonder</a:t>
            </a:r>
            <a:endParaRPr/>
          </a:p>
          <a:p>
            <a:pPr indent="0" lvl="0" marL="0" marR="0" rtl="0" algn="l">
              <a:spcBef>
                <a:spcPts val="0"/>
              </a:spcBef>
              <a:spcAft>
                <a:spcPts val="0"/>
              </a:spcAft>
              <a:buNone/>
            </a:pPr>
            <a:r>
              <a:rPr lang="en-US" sz="1800">
                <a:solidFill>
                  <a:schemeClr val="lt2"/>
                </a:solidFill>
              </a:rPr>
              <a:t>June 24, 2024</a:t>
            </a:r>
            <a:endParaRPr sz="1800">
              <a:solidFill>
                <a:schemeClr val="lt2"/>
              </a:solidFill>
            </a:endParaRPr>
          </a:p>
          <a:p>
            <a:pPr indent="0" lvl="0" marL="0" marR="0" rtl="0" algn="l">
              <a:spcBef>
                <a:spcPts val="0"/>
              </a:spcBef>
              <a:spcAft>
                <a:spcPts val="0"/>
              </a:spcAft>
              <a:buNone/>
            </a:pPr>
            <a:r>
              <a:t/>
            </a:r>
            <a:endParaRPr sz="1600">
              <a:solidFill>
                <a:schemeClr val="lt2"/>
              </a:solidFill>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0" name="Google Shape;160;p24"/>
          <p:cNvSpPr txBox="1"/>
          <p:nvPr>
            <p:ph idx="1" type="body"/>
          </p:nvPr>
        </p:nvSpPr>
        <p:spPr>
          <a:xfrm>
            <a:off x="769999" y="1825625"/>
            <a:ext cx="5812200" cy="4351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rPr>
              <a:t>Performed Exploratory Data Analysis (EDA) to find patterns in the data and determine what would be the label for training supervised models.</a:t>
            </a:r>
            <a:endParaRPr sz="2200">
              <a:solidFill>
                <a:srgbClr val="292929"/>
              </a:solidFill>
            </a:endParaRPr>
          </a:p>
          <a:p>
            <a:pPr indent="-228600" lvl="0" marL="228600" marR="0" rtl="0" algn="l">
              <a:lnSpc>
                <a:spcPct val="90000"/>
              </a:lnSpc>
              <a:spcBef>
                <a:spcPts val="0"/>
              </a:spcBef>
              <a:spcAft>
                <a:spcPts val="0"/>
              </a:spcAft>
              <a:buClr>
                <a:srgbClr val="292929"/>
              </a:buClr>
              <a:buSzPts val="2200"/>
              <a:buChar char="•"/>
            </a:pPr>
            <a:r>
              <a:rPr lang="en-US" sz="2200">
                <a:solidFill>
                  <a:srgbClr val="292929"/>
                </a:solidFill>
              </a:rPr>
              <a:t>Calculated the number of landing outcomes using value_counts() on the column Outcome to determine the number of landing outcomes.</a:t>
            </a:r>
            <a:endParaRPr sz="2200">
              <a:solidFill>
                <a:srgbClr val="292929"/>
              </a:solidFill>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GitHub URL of your completed data wrangling related notebook: </a:t>
            </a:r>
            <a:r>
              <a:rPr lang="en-US" sz="1800" u="sng">
                <a:solidFill>
                  <a:schemeClr val="hlink"/>
                </a:solidFill>
                <a:hlinkClick r:id="rId4"/>
              </a:rPr>
              <a:t>https://github.com/davidnicewonder/IBM-Applied-Data-Science-Capstone/blob/main/labs-jupyter-spacex-Data%20wrangling.ipynb</a:t>
            </a:r>
            <a:r>
              <a:rPr lang="en-US" sz="1800">
                <a:solidFill>
                  <a:srgbClr val="292929"/>
                </a:solidFill>
              </a:rPr>
              <a:t> </a:t>
            </a:r>
            <a:endParaRPr sz="1800"/>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1" name="Google Shape;161;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
        <p:nvSpPr>
          <p:cNvPr id="162" name="Google Shape;162;p24"/>
          <p:cNvSpPr/>
          <p:nvPr/>
        </p:nvSpPr>
        <p:spPr>
          <a:xfrm>
            <a:off x="7141175" y="1575525"/>
            <a:ext cx="3657600" cy="914400"/>
          </a:xfrm>
          <a:prstGeom prst="wedgeRectCallout">
            <a:avLst>
              <a:gd fmla="val -20833" name="adj1"/>
              <a:gd fmla="val 625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rPr>
              <a:t>Calculate the number of launches on each site</a:t>
            </a:r>
            <a:endParaRPr>
              <a:solidFill>
                <a:schemeClr val="dk1"/>
              </a:solidFill>
            </a:endParaRPr>
          </a:p>
        </p:txBody>
      </p:sp>
      <p:sp>
        <p:nvSpPr>
          <p:cNvPr id="163" name="Google Shape;163;p24"/>
          <p:cNvSpPr/>
          <p:nvPr/>
        </p:nvSpPr>
        <p:spPr>
          <a:xfrm>
            <a:off x="7141175" y="2734375"/>
            <a:ext cx="3657600" cy="914400"/>
          </a:xfrm>
          <a:prstGeom prst="wedgeRectCallout">
            <a:avLst>
              <a:gd fmla="val -20833" name="adj1"/>
              <a:gd fmla="val 625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rPr>
              <a:t>Calculate the number and occurrence of each orbit and occurence of mission outcome of the orbits</a:t>
            </a:r>
            <a:endParaRPr>
              <a:solidFill>
                <a:schemeClr val="dk1"/>
              </a:solidFill>
            </a:endParaRPr>
          </a:p>
        </p:txBody>
      </p:sp>
      <p:sp>
        <p:nvSpPr>
          <p:cNvPr id="164" name="Google Shape;164;p24"/>
          <p:cNvSpPr/>
          <p:nvPr/>
        </p:nvSpPr>
        <p:spPr>
          <a:xfrm>
            <a:off x="7141175" y="3893225"/>
            <a:ext cx="3657600" cy="914400"/>
          </a:xfrm>
          <a:prstGeom prst="wedgeRectCallout">
            <a:avLst>
              <a:gd fmla="val -20833" name="adj1"/>
              <a:gd fmla="val 625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rPr>
              <a:t>Create a landing outcome label from Outcome column</a:t>
            </a:r>
            <a:endParaRPr>
              <a:solidFill>
                <a:schemeClr val="dk1"/>
              </a:solidFill>
            </a:endParaRPr>
          </a:p>
        </p:txBody>
      </p:sp>
      <p:sp>
        <p:nvSpPr>
          <p:cNvPr id="165" name="Google Shape;165;p24"/>
          <p:cNvSpPr/>
          <p:nvPr/>
        </p:nvSpPr>
        <p:spPr>
          <a:xfrm>
            <a:off x="7141175" y="5052075"/>
            <a:ext cx="3657600" cy="914400"/>
          </a:xfrm>
          <a:prstGeom prst="wedgeRectCallout">
            <a:avLst>
              <a:gd fmla="val -20676" name="adj1"/>
              <a:gd fmla="val 50405"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rPr>
              <a:t>Calculate landing outcomes</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1" name="Google Shape;171;p2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a:t>
            </a:r>
            <a:r>
              <a:rPr lang="en-US" sz="2200">
                <a:solidFill>
                  <a:srgbClr val="292929"/>
                </a:solidFill>
              </a:rPr>
              <a:t>of </a:t>
            </a:r>
            <a:r>
              <a:rPr lang="en-US" sz="2200">
                <a:solidFill>
                  <a:srgbClr val="292929"/>
                </a:solidFill>
                <a:latin typeface="Arial"/>
                <a:ea typeface="Arial"/>
                <a:cs typeface="Arial"/>
                <a:sym typeface="Arial"/>
              </a:rPr>
              <a:t>charts (launch outcomes):</a:t>
            </a:r>
            <a:endParaRPr sz="2200">
              <a:solidFill>
                <a:srgbClr val="292929"/>
              </a:solidFill>
              <a:latin typeface="Arial"/>
              <a:ea typeface="Arial"/>
              <a:cs typeface="Arial"/>
              <a:sym typeface="Aria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FlightNumber vs. PayloadMass</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FlightNumber vs. LaunchSite</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Payload vs. Launch Site</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Orbit Success Rate</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FlightNumber and Orbit Type</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Payload vs. Orbit</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Maps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GitHub URL of EDA with data visualization notebook: </a:t>
            </a:r>
            <a:r>
              <a:rPr lang="en-US" sz="1800" u="sng">
                <a:solidFill>
                  <a:schemeClr val="hlink"/>
                </a:solidFill>
                <a:latin typeface="Arial"/>
                <a:ea typeface="Arial"/>
                <a:cs typeface="Arial"/>
                <a:sym typeface="Arial"/>
                <a:hlinkClick r:id="rId4"/>
              </a:rPr>
              <a:t>https://github.com/davidnicewonder/IBM-Applied-Data-Science-Capstone/blob/main/edadataviz.ipynb</a:t>
            </a:r>
            <a:r>
              <a:rPr lang="en-US" sz="1800">
                <a:solidFill>
                  <a:srgbClr val="292929"/>
                </a:solidFill>
                <a:latin typeface="Arial"/>
                <a:ea typeface="Arial"/>
                <a:cs typeface="Arial"/>
                <a:sym typeface="Arial"/>
              </a:rPr>
              <a:t> </a:t>
            </a:r>
            <a:endParaRPr sz="1800"/>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2" name="Google Shape;172;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8" name="Google Shape;178;p26"/>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S</a:t>
            </a:r>
            <a:r>
              <a:rPr lang="en-US" sz="2200">
                <a:solidFill>
                  <a:srgbClr val="292929"/>
                </a:solidFill>
                <a:latin typeface="Arial"/>
                <a:ea typeface="Arial"/>
                <a:cs typeface="Arial"/>
                <a:sym typeface="Arial"/>
              </a:rPr>
              <a:t>ummary of SQL queries:</a:t>
            </a:r>
            <a:endParaRPr sz="2200">
              <a:solidFill>
                <a:srgbClr val="292929"/>
              </a:solidFill>
            </a:endParaRPr>
          </a:p>
          <a:p>
            <a:pPr indent="-317500" lvl="1" marL="914400" rtl="0" algn="l">
              <a:spcBef>
                <a:spcPts val="0"/>
              </a:spcBef>
              <a:spcAft>
                <a:spcPts val="0"/>
              </a:spcAft>
              <a:buClr>
                <a:srgbClr val="292929"/>
              </a:buClr>
              <a:buSzPts val="1400"/>
              <a:buChar char="○"/>
            </a:pPr>
            <a:r>
              <a:rPr lang="en-US">
                <a:solidFill>
                  <a:srgbClr val="292929"/>
                </a:solidFill>
              </a:rPr>
              <a:t>Display the names of the unique launch sites in the space mission.</a:t>
            </a:r>
            <a:endParaRPr>
              <a:solidFill>
                <a:srgbClr val="292929"/>
              </a:solidFill>
            </a:endParaRPr>
          </a:p>
          <a:p>
            <a:pPr indent="-317500" lvl="1" marL="914400" rtl="0" algn="l">
              <a:spcBef>
                <a:spcPts val="0"/>
              </a:spcBef>
              <a:spcAft>
                <a:spcPts val="0"/>
              </a:spcAft>
              <a:buClr>
                <a:srgbClr val="292929"/>
              </a:buClr>
              <a:buSzPts val="1400"/>
              <a:buChar char="○"/>
            </a:pPr>
            <a:r>
              <a:rPr lang="en-US">
                <a:solidFill>
                  <a:srgbClr val="292929"/>
                </a:solidFill>
              </a:rPr>
              <a:t>Display 5 records where launch sites begin with the string 'CCA'.</a:t>
            </a:r>
            <a:endParaRPr>
              <a:solidFill>
                <a:srgbClr val="292929"/>
              </a:solidFill>
            </a:endParaRPr>
          </a:p>
          <a:p>
            <a:pPr indent="-317500" lvl="1" marL="914400" rtl="0" algn="l">
              <a:spcBef>
                <a:spcPts val="0"/>
              </a:spcBef>
              <a:spcAft>
                <a:spcPts val="0"/>
              </a:spcAft>
              <a:buClr>
                <a:srgbClr val="292929"/>
              </a:buClr>
              <a:buSzPts val="1400"/>
              <a:buChar char="○"/>
            </a:pPr>
            <a:r>
              <a:rPr lang="en-US">
                <a:solidFill>
                  <a:srgbClr val="292929"/>
                </a:solidFill>
              </a:rPr>
              <a:t>Display the total payload mass carried by boosters launched by NASA (CRS).</a:t>
            </a:r>
            <a:endParaRPr>
              <a:solidFill>
                <a:srgbClr val="292929"/>
              </a:solidFill>
            </a:endParaRPr>
          </a:p>
          <a:p>
            <a:pPr indent="-317500" lvl="1" marL="914400" rtl="0" algn="l">
              <a:spcBef>
                <a:spcPts val="0"/>
              </a:spcBef>
              <a:spcAft>
                <a:spcPts val="0"/>
              </a:spcAft>
              <a:buClr>
                <a:srgbClr val="292929"/>
              </a:buClr>
              <a:buSzPts val="1400"/>
              <a:buChar char="○"/>
            </a:pPr>
            <a:r>
              <a:rPr lang="en-US">
                <a:solidFill>
                  <a:srgbClr val="292929"/>
                </a:solidFill>
              </a:rPr>
              <a:t>Display average payload mass carried by booster version F9 v1.1.</a:t>
            </a:r>
            <a:endParaRPr>
              <a:solidFill>
                <a:srgbClr val="292929"/>
              </a:solidFill>
            </a:endParaRPr>
          </a:p>
          <a:p>
            <a:pPr indent="-317500" lvl="1" marL="914400" rtl="0" algn="l">
              <a:spcBef>
                <a:spcPts val="0"/>
              </a:spcBef>
              <a:spcAft>
                <a:spcPts val="0"/>
              </a:spcAft>
              <a:buClr>
                <a:srgbClr val="292929"/>
              </a:buClr>
              <a:buSzPts val="1400"/>
              <a:buChar char="○"/>
            </a:pPr>
            <a:r>
              <a:rPr lang="en-US">
                <a:solidFill>
                  <a:srgbClr val="292929"/>
                </a:solidFill>
              </a:rPr>
              <a:t>List the date when the first successful landing outcome in ground pad was achieved.</a:t>
            </a:r>
            <a:endParaRPr>
              <a:solidFill>
                <a:srgbClr val="292929"/>
              </a:solidFill>
            </a:endParaRPr>
          </a:p>
          <a:p>
            <a:pPr indent="-317500" lvl="1" marL="914400" rtl="0" algn="l">
              <a:spcBef>
                <a:spcPts val="0"/>
              </a:spcBef>
              <a:spcAft>
                <a:spcPts val="0"/>
              </a:spcAft>
              <a:buClr>
                <a:srgbClr val="292929"/>
              </a:buClr>
              <a:buSzPts val="1400"/>
              <a:buChar char="○"/>
            </a:pPr>
            <a:r>
              <a:rPr lang="en-US">
                <a:solidFill>
                  <a:srgbClr val="292929"/>
                </a:solidFill>
              </a:rPr>
              <a:t>List the names of the boosters which have success in drone ship and have payload mass greater than 4000 but less than 6000.</a:t>
            </a:r>
            <a:endParaRPr>
              <a:solidFill>
                <a:srgbClr val="292929"/>
              </a:solidFill>
            </a:endParaRPr>
          </a:p>
          <a:p>
            <a:pPr indent="-317500" lvl="1" marL="914400" rtl="0" algn="l">
              <a:spcBef>
                <a:spcPts val="0"/>
              </a:spcBef>
              <a:spcAft>
                <a:spcPts val="0"/>
              </a:spcAft>
              <a:buClr>
                <a:srgbClr val="292929"/>
              </a:buClr>
              <a:buSzPts val="1400"/>
              <a:buChar char="○"/>
            </a:pPr>
            <a:r>
              <a:rPr lang="en-US">
                <a:solidFill>
                  <a:srgbClr val="292929"/>
                </a:solidFill>
              </a:rPr>
              <a:t>List the total number of successful and failure mission outcomes.</a:t>
            </a:r>
            <a:endParaRPr>
              <a:solidFill>
                <a:srgbClr val="292929"/>
              </a:solidFill>
            </a:endParaRPr>
          </a:p>
          <a:p>
            <a:pPr indent="-317500" lvl="1" marL="914400" rtl="0" algn="l">
              <a:spcBef>
                <a:spcPts val="0"/>
              </a:spcBef>
              <a:spcAft>
                <a:spcPts val="0"/>
              </a:spcAft>
              <a:buClr>
                <a:srgbClr val="292929"/>
              </a:buClr>
              <a:buSzPts val="1400"/>
              <a:buChar char="○"/>
            </a:pPr>
            <a:r>
              <a:rPr lang="en-US">
                <a:solidFill>
                  <a:srgbClr val="292929"/>
                </a:solidFill>
              </a:rPr>
              <a:t>List the names of the booster_versions which have carried the maximum payload mass.</a:t>
            </a:r>
            <a:endParaRPr>
              <a:solidFill>
                <a:srgbClr val="292929"/>
              </a:solidFill>
            </a:endParaRPr>
          </a:p>
          <a:p>
            <a:pPr indent="-317500" lvl="1" marL="914400" rtl="0" algn="l">
              <a:spcBef>
                <a:spcPts val="0"/>
              </a:spcBef>
              <a:spcAft>
                <a:spcPts val="0"/>
              </a:spcAft>
              <a:buClr>
                <a:srgbClr val="292929"/>
              </a:buClr>
              <a:buSzPts val="1400"/>
              <a:buChar char="○"/>
            </a:pPr>
            <a:r>
              <a:rPr lang="en-US">
                <a:solidFill>
                  <a:srgbClr val="292929"/>
                </a:solidFill>
              </a:rPr>
              <a:t>List the records which will display the month names, failure landing_outcomes in drone ship ,booster versions, launch_site for the months in year 2015.</a:t>
            </a:r>
            <a:endParaRPr>
              <a:solidFill>
                <a:srgbClr val="292929"/>
              </a:solidFill>
            </a:endParaRPr>
          </a:p>
          <a:p>
            <a:pPr indent="-317500" lvl="1" marL="914400" rtl="0" algn="l">
              <a:spcBef>
                <a:spcPts val="0"/>
              </a:spcBef>
              <a:spcAft>
                <a:spcPts val="0"/>
              </a:spcAft>
              <a:buClr>
                <a:srgbClr val="292929"/>
              </a:buClr>
              <a:buSzPts val="1400"/>
              <a:buChar char="○"/>
            </a:pPr>
            <a:r>
              <a:rPr lang="en-US">
                <a:solidFill>
                  <a:srgbClr val="292929"/>
                </a:solidFill>
              </a:rPr>
              <a:t>Rank the count of landing outcomes (such as Failure (drone ship) or Success (ground pad)) between the date 2010-06-04 and 2017-03-20, in descending order.</a:t>
            </a:r>
            <a:endParaRPr>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GitHub URL of EDA with SQL notebook</a:t>
            </a:r>
            <a:r>
              <a:rPr lang="en-US" sz="2200">
                <a:solidFill>
                  <a:srgbClr val="292929"/>
                </a:solidFill>
              </a:rPr>
              <a:t>: </a:t>
            </a:r>
            <a:r>
              <a:rPr lang="en-US" sz="1800" u="sng">
                <a:solidFill>
                  <a:schemeClr val="hlink"/>
                </a:solidFill>
                <a:hlinkClick r:id="rId4"/>
              </a:rPr>
              <a:t>https://github.com/davidnicewonder/IBM-Applied-Data-Science-Capstone/blob/main/jupyter-labs-eda-sql-coursera_sqllite.ipynb</a:t>
            </a:r>
            <a:r>
              <a:rPr lang="en-US" sz="1800">
                <a:solidFill>
                  <a:srgbClr val="292929"/>
                </a:solidFill>
              </a:rPr>
              <a:t> </a:t>
            </a:r>
            <a:endParaRPr sz="1800"/>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9" name="Google Shape;179;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5" name="Google Shape;185;p27"/>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maps and objects:</a:t>
            </a:r>
            <a:endParaRPr sz="2200">
              <a:solidFill>
                <a:srgbClr val="292929"/>
              </a:solidFill>
              <a:latin typeface="Arial"/>
              <a:ea typeface="Arial"/>
              <a:cs typeface="Arial"/>
              <a:sym typeface="Arial"/>
            </a:endParaRPr>
          </a:p>
          <a:p>
            <a:pPr indent="-368300" lvl="1" marL="914400" rtl="0" algn="l">
              <a:spcBef>
                <a:spcPts val="0"/>
              </a:spcBef>
              <a:spcAft>
                <a:spcPts val="0"/>
              </a:spcAft>
              <a:buClr>
                <a:srgbClr val="292929"/>
              </a:buClr>
              <a:buSzPts val="2200"/>
              <a:buChar char="○"/>
            </a:pPr>
            <a:r>
              <a:rPr lang="en-US" sz="2200">
                <a:solidFill>
                  <a:srgbClr val="292929"/>
                </a:solidFill>
              </a:rPr>
              <a:t>Mark all launch sites on a map.</a:t>
            </a:r>
            <a:endParaRPr sz="2200">
              <a:solidFill>
                <a:srgbClr val="292929"/>
              </a:solidFill>
            </a:endParaRPr>
          </a:p>
          <a:p>
            <a:pPr indent="-368300" lvl="1" marL="914400" rtl="0" algn="l">
              <a:spcBef>
                <a:spcPts val="0"/>
              </a:spcBef>
              <a:spcAft>
                <a:spcPts val="0"/>
              </a:spcAft>
              <a:buClr>
                <a:srgbClr val="292929"/>
              </a:buClr>
              <a:buSzPts val="2200"/>
              <a:buChar char="○"/>
            </a:pPr>
            <a:r>
              <a:rPr lang="en-US" sz="2200">
                <a:solidFill>
                  <a:srgbClr val="292929"/>
                </a:solidFill>
              </a:rPr>
              <a:t>Mark the success/failed launches for each site on the map.</a:t>
            </a:r>
            <a:endParaRPr sz="2200">
              <a:solidFill>
                <a:srgbClr val="292929"/>
              </a:solidFill>
            </a:endParaRPr>
          </a:p>
          <a:p>
            <a:pPr indent="-368300" lvl="1" marL="914400" rtl="0" algn="l">
              <a:spcBef>
                <a:spcPts val="0"/>
              </a:spcBef>
              <a:spcAft>
                <a:spcPts val="0"/>
              </a:spcAft>
              <a:buClr>
                <a:srgbClr val="292929"/>
              </a:buClr>
              <a:buSzPts val="2200"/>
              <a:buChar char="○"/>
            </a:pPr>
            <a:r>
              <a:rPr lang="en-US" sz="2200">
                <a:solidFill>
                  <a:srgbClr val="292929"/>
                </a:solidFill>
              </a:rPr>
              <a:t>Calculate the distances between a launch site to its proximities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Map objects such as markers, circles, and lines were added to the Folium maps to better visualize and orient for real-world locations of launch sites and landing success rates.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GitHub URL of interactive map with Folium map</a:t>
            </a:r>
            <a:r>
              <a:rPr lang="en-US" sz="2200">
                <a:solidFill>
                  <a:srgbClr val="292929"/>
                </a:solidFill>
              </a:rPr>
              <a:t>: </a:t>
            </a:r>
            <a:r>
              <a:rPr lang="en-US" sz="1800" u="sng">
                <a:solidFill>
                  <a:schemeClr val="hlink"/>
                </a:solidFill>
                <a:hlinkClick r:id="rId4"/>
              </a:rPr>
              <a:t>https://github.com/davidnicewonder/IBM-Applied-Data-Science-Capstone/blob/main/lab_jupyter_launch_site_location.ipynb</a:t>
            </a:r>
            <a:r>
              <a:rPr lang="en-US" sz="1800">
                <a:solidFill>
                  <a:srgbClr val="292929"/>
                </a:solidFill>
              </a:rPr>
              <a:t> </a:t>
            </a:r>
            <a:endParaRPr sz="1800"/>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6" name="Google Shape;186;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2" name="Google Shape;192;p2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a:t>
            </a:r>
            <a:r>
              <a:rPr lang="en-US" sz="2200">
                <a:solidFill>
                  <a:srgbClr val="292929"/>
                </a:solidFill>
              </a:rPr>
              <a:t>Dashboard </a:t>
            </a:r>
            <a:r>
              <a:rPr lang="en-US" sz="2200">
                <a:solidFill>
                  <a:srgbClr val="292929"/>
                </a:solidFill>
                <a:latin typeface="Arial"/>
                <a:ea typeface="Arial"/>
                <a:cs typeface="Arial"/>
                <a:sym typeface="Arial"/>
              </a:rPr>
              <a:t>plots/graphs and interactions</a:t>
            </a:r>
            <a:r>
              <a:rPr lang="en-US" sz="2200">
                <a:solidFill>
                  <a:srgbClr val="292929"/>
                </a:solidFill>
              </a:rPr>
              <a:t>:</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Pie chart</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Scatter plot</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Launch site dropdown selector</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Payload mass slider selector</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a:t>
            </a:r>
            <a:r>
              <a:rPr lang="en-US" sz="2200">
                <a:solidFill>
                  <a:srgbClr val="292929"/>
                </a:solidFill>
                <a:latin typeface="Arial"/>
                <a:ea typeface="Arial"/>
                <a:cs typeface="Arial"/>
                <a:sym typeface="Arial"/>
              </a:rPr>
              <a:t> plots and interactions allow decision makers to interact directly with the data to update the plots and charts. This information can help answer their questions in real-time.</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GitHub URL of Plotly Dash lab: </a:t>
            </a:r>
            <a:r>
              <a:rPr lang="en-US" sz="1800" u="sng">
                <a:solidFill>
                  <a:schemeClr val="hlink"/>
                </a:solidFill>
                <a:latin typeface="Arial"/>
                <a:ea typeface="Arial"/>
                <a:cs typeface="Arial"/>
                <a:sym typeface="Arial"/>
                <a:hlinkClick r:id="rId4"/>
              </a:rPr>
              <a:t>https://github.com/davidnicewonder/IBM-Applied-Data-Science-Capstone/blob/main/spacex_dash_app.py</a:t>
            </a:r>
            <a:r>
              <a:rPr lang="en-US" sz="1800">
                <a:solidFill>
                  <a:srgbClr val="292929"/>
                </a:solidFill>
                <a:latin typeface="Arial"/>
                <a:ea typeface="Arial"/>
                <a:cs typeface="Arial"/>
                <a:sym typeface="Arial"/>
              </a:rPr>
              <a:t> </a:t>
            </a:r>
            <a:endParaRPr sz="1800"/>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93" name="Google Shape;193;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9" name="Google Shape;199;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Summarize how you built, evaluated, improved, and found the best performing classification mode</a:t>
            </a:r>
            <a:r>
              <a:rPr lang="en-US" sz="2200">
                <a:solidFill>
                  <a:srgbClr val="292929"/>
                </a:solidFill>
              </a:rPr>
              <a:t>l:</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Four different models were used:  Decision Tree, Logistic Regression, Support Vector Machine, and K Nearest Neighbors.</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Each model used a GridSearchCV cross validation to find the best fit from a set of hyperparameters.</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Accuracy score and confusion </a:t>
            </a:r>
            <a:r>
              <a:rPr lang="en-US" sz="2200">
                <a:solidFill>
                  <a:srgbClr val="292929"/>
                </a:solidFill>
              </a:rPr>
              <a:t>matrix</a:t>
            </a:r>
            <a:r>
              <a:rPr lang="en-US" sz="2200">
                <a:solidFill>
                  <a:srgbClr val="292929"/>
                </a:solidFill>
              </a:rPr>
              <a:t> were used to evaluate and compare results.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GitHub URL of predictive analysis lab: </a:t>
            </a:r>
            <a:r>
              <a:rPr lang="en-US" sz="1800" u="sng">
                <a:solidFill>
                  <a:schemeClr val="hlink"/>
                </a:solidFill>
                <a:hlinkClick r:id="rId4"/>
              </a:rPr>
              <a:t>https://github.com/davidnicewonder/IBM-Applied-Data-Science-Capstone/blob/main/SpaceX_Machine%20Learning%20Prediction_Part_5.ipynb</a:t>
            </a:r>
            <a:r>
              <a:rPr lang="en-US" sz="1800">
                <a:solidFill>
                  <a:srgbClr val="292929"/>
                </a:solidFill>
              </a:rPr>
              <a:t> </a:t>
            </a:r>
            <a:endParaRPr sz="1800"/>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00" name="Google Shape;200;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30"/>
          <p:cNvSpPr txBox="1"/>
          <p:nvPr/>
        </p:nvSpPr>
        <p:spPr>
          <a:xfrm>
            <a:off x="841125" y="1807300"/>
            <a:ext cx="8826000" cy="44763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sz="2200">
              <a:solidFill>
                <a:srgbClr val="292929"/>
              </a:solidFill>
              <a:latin typeface="Arial"/>
              <a:ea typeface="Arial"/>
              <a:cs typeface="Arial"/>
              <a:sym typeface="Aria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Different launch sites have different success rates. CCAFS LC-40, has a success rate of 60 %, while KSC LC-39A and VAFB SLC 4E has a success rate of 77%.</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sz="2200">
              <a:solidFill>
                <a:srgbClr val="292929"/>
              </a:solidFill>
              <a:latin typeface="Arial"/>
              <a:ea typeface="Arial"/>
              <a:cs typeface="Arial"/>
              <a:sym typeface="Aria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See following slides.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sz="2200">
              <a:solidFill>
                <a:srgbClr val="292929"/>
              </a:solidFill>
              <a:latin typeface="Arial"/>
              <a:ea typeface="Arial"/>
              <a:cs typeface="Arial"/>
              <a:sym typeface="Aria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Although all models had an accuracy near 85%, the Decision Tree performed slightly better. </a:t>
            </a:r>
            <a:endParaRPr sz="2200">
              <a:solidFill>
                <a:srgbClr val="292929"/>
              </a:solidFill>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07" name="Google Shape;207;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8" name="Google Shape;208;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31"/>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9" name="Google Shape;219;p32"/>
          <p:cNvSpPr txBox="1"/>
          <p:nvPr>
            <p:ph idx="1" type="body"/>
          </p:nvPr>
        </p:nvSpPr>
        <p:spPr>
          <a:xfrm>
            <a:off x="897125" y="1671625"/>
            <a:ext cx="10515600" cy="127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400"/>
              </a:spcBef>
              <a:spcAft>
                <a:spcPts val="0"/>
              </a:spcAft>
              <a:buNone/>
            </a:pPr>
            <a:r>
              <a:rPr lang="en-US" sz="2200">
                <a:solidFill>
                  <a:srgbClr val="292929"/>
                </a:solidFill>
              </a:rPr>
              <a:t>Different launch sites have different success rates. CCAFS LC-40, has a success rate of 60 %, while KSC LC-39A and VAFB SLC 4E has a success rate of 77%. </a:t>
            </a:r>
            <a:endParaRPr sz="2200"/>
          </a:p>
        </p:txBody>
      </p:sp>
      <p:sp>
        <p:nvSpPr>
          <p:cNvPr id="220" name="Google Shape;220;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21" name="Google Shape;221;p32"/>
          <p:cNvPicPr preferRelativeResize="0"/>
          <p:nvPr/>
        </p:nvPicPr>
        <p:blipFill>
          <a:blip r:embed="rId4">
            <a:alphaModFix/>
          </a:blip>
          <a:stretch>
            <a:fillRect/>
          </a:stretch>
        </p:blipFill>
        <p:spPr>
          <a:xfrm>
            <a:off x="1457715" y="3013000"/>
            <a:ext cx="9140172" cy="3012575"/>
          </a:xfrm>
          <a:prstGeom prst="rect">
            <a:avLst/>
          </a:prstGeom>
          <a:noFill/>
          <a:ln cap="flat" cmpd="sng" w="9525">
            <a:solidFill>
              <a:srgbClr val="888888"/>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7" name="Google Shape;227;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sp>
        <p:nvSpPr>
          <p:cNvPr id="228" name="Google Shape;228;p33"/>
          <p:cNvSpPr txBox="1"/>
          <p:nvPr>
            <p:ph idx="1" type="body"/>
          </p:nvPr>
        </p:nvSpPr>
        <p:spPr>
          <a:xfrm>
            <a:off x="897125" y="1671625"/>
            <a:ext cx="10515600" cy="127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400"/>
              </a:spcBef>
              <a:spcAft>
                <a:spcPts val="0"/>
              </a:spcAft>
              <a:buNone/>
            </a:pPr>
            <a:r>
              <a:rPr lang="en-US" sz="2200">
                <a:solidFill>
                  <a:srgbClr val="292929"/>
                </a:solidFill>
              </a:rPr>
              <a:t>The more massive the payload, the less likely the first stage will return. For the VAFB-SLC launchsite there are no rockets launched for payload mass greater than 10000.</a:t>
            </a:r>
            <a:endParaRPr sz="2200"/>
          </a:p>
        </p:txBody>
      </p:sp>
      <p:pic>
        <p:nvPicPr>
          <p:cNvPr id="229" name="Google Shape;229;p33"/>
          <p:cNvPicPr preferRelativeResize="0"/>
          <p:nvPr/>
        </p:nvPicPr>
        <p:blipFill>
          <a:blip r:embed="rId4">
            <a:alphaModFix/>
          </a:blip>
          <a:stretch>
            <a:fillRect/>
          </a:stretch>
        </p:blipFill>
        <p:spPr>
          <a:xfrm>
            <a:off x="1277363" y="2946325"/>
            <a:ext cx="9500870" cy="3079250"/>
          </a:xfrm>
          <a:prstGeom prst="rect">
            <a:avLst/>
          </a:prstGeom>
          <a:noFill/>
          <a:ln cap="flat" cmpd="sng" w="9525">
            <a:solidFill>
              <a:srgbClr val="888888"/>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pic>
        <p:nvPicPr>
          <p:cNvPr id="96" name="Google Shape;96;p16"/>
          <p:cNvPicPr preferRelativeResize="0"/>
          <p:nvPr/>
        </p:nvPicPr>
        <p:blipFill>
          <a:blip r:embed="rId4">
            <a:alphaModFix/>
          </a:blip>
          <a:stretch>
            <a:fillRect/>
          </a:stretch>
        </p:blipFill>
        <p:spPr>
          <a:xfrm>
            <a:off x="4224001" y="1998901"/>
            <a:ext cx="7061597" cy="3435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5" name="Google Shape;235;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sp>
        <p:nvSpPr>
          <p:cNvPr id="236" name="Google Shape;236;p34"/>
          <p:cNvSpPr txBox="1"/>
          <p:nvPr>
            <p:ph idx="1" type="body"/>
          </p:nvPr>
        </p:nvSpPr>
        <p:spPr>
          <a:xfrm>
            <a:off x="897125" y="1671625"/>
            <a:ext cx="10515600" cy="127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400"/>
              </a:spcBef>
              <a:spcAft>
                <a:spcPts val="0"/>
              </a:spcAft>
              <a:buNone/>
            </a:pPr>
            <a:r>
              <a:rPr lang="en-US" sz="2200">
                <a:solidFill>
                  <a:srgbClr val="292929"/>
                </a:solidFill>
              </a:rPr>
              <a:t>The orbits ES-L1, GEO, HEO, and SSO has the highest success rate. </a:t>
            </a:r>
            <a:endParaRPr sz="2200"/>
          </a:p>
        </p:txBody>
      </p:sp>
      <p:pic>
        <p:nvPicPr>
          <p:cNvPr id="237" name="Google Shape;237;p34"/>
          <p:cNvPicPr preferRelativeResize="0"/>
          <p:nvPr/>
        </p:nvPicPr>
        <p:blipFill>
          <a:blip r:embed="rId4">
            <a:alphaModFix/>
          </a:blip>
          <a:stretch>
            <a:fillRect/>
          </a:stretch>
        </p:blipFill>
        <p:spPr>
          <a:xfrm>
            <a:off x="1218486" y="2442000"/>
            <a:ext cx="7655513" cy="3448050"/>
          </a:xfrm>
          <a:prstGeom prst="rect">
            <a:avLst/>
          </a:prstGeom>
          <a:noFill/>
          <a:ln cap="flat" cmpd="sng" w="9525">
            <a:solidFill>
              <a:srgbClr val="888888"/>
            </a:solidFill>
            <a:prstDash val="solid"/>
            <a:round/>
            <a:headEnd len="sm" w="sm" type="none"/>
            <a:tailEnd len="sm" w="sm" type="none"/>
          </a:ln>
        </p:spPr>
      </p:pic>
      <p:pic>
        <p:nvPicPr>
          <p:cNvPr id="238" name="Google Shape;238;p34"/>
          <p:cNvPicPr preferRelativeResize="0"/>
          <p:nvPr/>
        </p:nvPicPr>
        <p:blipFill rotWithShape="1">
          <a:blip r:embed="rId5">
            <a:alphaModFix/>
          </a:blip>
          <a:srcRect b="0" l="17498" r="0" t="0"/>
          <a:stretch/>
        </p:blipFill>
        <p:spPr>
          <a:xfrm>
            <a:off x="9151175" y="2446763"/>
            <a:ext cx="1335850" cy="3438525"/>
          </a:xfrm>
          <a:prstGeom prst="rect">
            <a:avLst/>
          </a:prstGeom>
          <a:noFill/>
          <a:ln cap="flat" cmpd="sng" w="9525">
            <a:solidFill>
              <a:srgbClr val="888888"/>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4" name="Google Shape;244;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sp>
        <p:nvSpPr>
          <p:cNvPr id="245" name="Google Shape;245;p35"/>
          <p:cNvSpPr txBox="1"/>
          <p:nvPr>
            <p:ph idx="1" type="body"/>
          </p:nvPr>
        </p:nvSpPr>
        <p:spPr>
          <a:xfrm>
            <a:off x="897125" y="1671625"/>
            <a:ext cx="10515600" cy="127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400"/>
              </a:spcBef>
              <a:spcAft>
                <a:spcPts val="0"/>
              </a:spcAft>
              <a:buNone/>
            </a:pPr>
            <a:r>
              <a:rPr lang="en-US" sz="2200">
                <a:solidFill>
                  <a:srgbClr val="292929"/>
                </a:solidFill>
              </a:rPr>
              <a:t>The LEO orbit the Success appears related to the number of flights. There seems to be no relationship between flight number when in GTO orbit.</a:t>
            </a:r>
            <a:endParaRPr sz="2200"/>
          </a:p>
        </p:txBody>
      </p:sp>
      <p:pic>
        <p:nvPicPr>
          <p:cNvPr id="246" name="Google Shape;246;p35"/>
          <p:cNvPicPr preferRelativeResize="0"/>
          <p:nvPr/>
        </p:nvPicPr>
        <p:blipFill>
          <a:blip r:embed="rId4">
            <a:alphaModFix/>
          </a:blip>
          <a:stretch>
            <a:fillRect/>
          </a:stretch>
        </p:blipFill>
        <p:spPr>
          <a:xfrm>
            <a:off x="1197825" y="2745100"/>
            <a:ext cx="9659951" cy="3116350"/>
          </a:xfrm>
          <a:prstGeom prst="rect">
            <a:avLst/>
          </a:prstGeom>
          <a:noFill/>
          <a:ln cap="flat" cmpd="sng" w="9525">
            <a:solidFill>
              <a:srgbClr val="888888"/>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2" name="Google Shape;252;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sp>
        <p:nvSpPr>
          <p:cNvPr id="253" name="Google Shape;253;p36"/>
          <p:cNvSpPr txBox="1"/>
          <p:nvPr>
            <p:ph idx="1" type="body"/>
          </p:nvPr>
        </p:nvSpPr>
        <p:spPr>
          <a:xfrm>
            <a:off x="897125" y="1671625"/>
            <a:ext cx="10515600" cy="127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400"/>
              </a:spcBef>
              <a:spcAft>
                <a:spcPts val="0"/>
              </a:spcAft>
              <a:buNone/>
            </a:pPr>
            <a:r>
              <a:rPr lang="en-US" sz="2200">
                <a:solidFill>
                  <a:srgbClr val="292929"/>
                </a:solidFill>
              </a:rPr>
              <a:t>With heavy payloads the successful landing or positive landing rate are more for Polar, LEO and ISS. </a:t>
            </a:r>
            <a:endParaRPr sz="2200"/>
          </a:p>
        </p:txBody>
      </p:sp>
      <p:pic>
        <p:nvPicPr>
          <p:cNvPr id="254" name="Google Shape;254;p36"/>
          <p:cNvPicPr preferRelativeResize="0"/>
          <p:nvPr/>
        </p:nvPicPr>
        <p:blipFill>
          <a:blip r:embed="rId4">
            <a:alphaModFix/>
          </a:blip>
          <a:stretch>
            <a:fillRect/>
          </a:stretch>
        </p:blipFill>
        <p:spPr>
          <a:xfrm>
            <a:off x="1241188" y="2785600"/>
            <a:ext cx="9827477" cy="3172299"/>
          </a:xfrm>
          <a:prstGeom prst="rect">
            <a:avLst/>
          </a:prstGeom>
          <a:noFill/>
          <a:ln cap="flat" cmpd="sng" w="9525">
            <a:solidFill>
              <a:srgbClr val="888888"/>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0" name="Google Shape;260;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sp>
        <p:nvSpPr>
          <p:cNvPr id="261" name="Google Shape;261;p37"/>
          <p:cNvSpPr txBox="1"/>
          <p:nvPr>
            <p:ph idx="1" type="body"/>
          </p:nvPr>
        </p:nvSpPr>
        <p:spPr>
          <a:xfrm>
            <a:off x="897125" y="1671625"/>
            <a:ext cx="4921500" cy="2518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400"/>
              </a:spcBef>
              <a:spcAft>
                <a:spcPts val="0"/>
              </a:spcAft>
              <a:buNone/>
            </a:pPr>
            <a:r>
              <a:rPr lang="en-US" sz="2200">
                <a:solidFill>
                  <a:srgbClr val="292929"/>
                </a:solidFill>
              </a:rPr>
              <a:t>The success rate since 2013 kept increasing till 2020.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The largest increase in trend was the four years between 2013 and 2017.</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p:txBody>
      </p:sp>
      <p:pic>
        <p:nvPicPr>
          <p:cNvPr id="262" name="Google Shape;262;p37"/>
          <p:cNvPicPr preferRelativeResize="0"/>
          <p:nvPr/>
        </p:nvPicPr>
        <p:blipFill>
          <a:blip r:embed="rId4">
            <a:alphaModFix/>
          </a:blip>
          <a:stretch>
            <a:fillRect/>
          </a:stretch>
        </p:blipFill>
        <p:spPr>
          <a:xfrm>
            <a:off x="6095998" y="1600950"/>
            <a:ext cx="5189600" cy="3911382"/>
          </a:xfrm>
          <a:prstGeom prst="rect">
            <a:avLst/>
          </a:prstGeom>
          <a:noFill/>
          <a:ln cap="flat" cmpd="sng" w="9525">
            <a:solidFill>
              <a:srgbClr val="888888"/>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8" name="Google Shape;268;p38"/>
          <p:cNvSpPr txBox="1"/>
          <p:nvPr>
            <p:ph idx="1" type="body"/>
          </p:nvPr>
        </p:nvSpPr>
        <p:spPr>
          <a:xfrm>
            <a:off x="770004" y="1825625"/>
            <a:ext cx="6066600" cy="43512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latin typeface="Arial"/>
                <a:ea typeface="Arial"/>
                <a:cs typeface="Arial"/>
                <a:sym typeface="Arial"/>
              </a:rPr>
              <a:t>SpaceX launch facilities: </a:t>
            </a:r>
            <a:endParaRPr sz="2200">
              <a:solidFill>
                <a:srgbClr val="292929"/>
              </a:solidFill>
              <a:latin typeface="Arial"/>
              <a:ea typeface="Arial"/>
              <a:cs typeface="Arial"/>
              <a:sym typeface="Arial"/>
            </a:endParaRPr>
          </a:p>
          <a:p>
            <a:pPr indent="-368300" lvl="0" marL="457200" marR="0" rtl="0" algn="l">
              <a:lnSpc>
                <a:spcPct val="100000"/>
              </a:lnSpc>
              <a:spcBef>
                <a:spcPts val="1400"/>
              </a:spcBef>
              <a:spcAft>
                <a:spcPts val="0"/>
              </a:spcAft>
              <a:buClr>
                <a:srgbClr val="292929"/>
              </a:buClr>
              <a:buSzPts val="2200"/>
              <a:buChar char="●"/>
            </a:pPr>
            <a:r>
              <a:rPr lang="en-US" sz="2200">
                <a:solidFill>
                  <a:srgbClr val="292929"/>
                </a:solidFill>
                <a:latin typeface="Arial"/>
                <a:ea typeface="Arial"/>
                <a:cs typeface="Arial"/>
                <a:sym typeface="Arial"/>
              </a:rPr>
              <a:t>Cape Canaveral Space Launch Complex 40 (CCAFS SLC-40, </a:t>
            </a:r>
            <a:r>
              <a:rPr lang="en-US" sz="2200">
                <a:solidFill>
                  <a:srgbClr val="292929"/>
                </a:solidFill>
              </a:rPr>
              <a:t>CCAFS LC-40)</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latin typeface="Arial"/>
                <a:ea typeface="Arial"/>
                <a:cs typeface="Arial"/>
                <a:sym typeface="Arial"/>
              </a:rPr>
              <a:t>Vandenberg Space Force Base Space Launch Complex 4E (VAFB SLC-4E)</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latin typeface="Arial"/>
                <a:ea typeface="Arial"/>
                <a:cs typeface="Arial"/>
                <a:sym typeface="Arial"/>
              </a:rPr>
              <a:t>Kennedy Space Center Launch Complex 39A (KSC LC-39A)</a:t>
            </a:r>
            <a:endParaRPr sz="2200">
              <a:solidFill>
                <a:srgbClr val="292929"/>
              </a:solidFill>
            </a:endParaRPr>
          </a:p>
          <a:p>
            <a:pPr indent="0" lvl="0" marL="0" marR="0" rtl="0" algn="l">
              <a:lnSpc>
                <a:spcPct val="100000"/>
              </a:lnSpc>
              <a:spcBef>
                <a:spcPts val="1400"/>
              </a:spcBef>
              <a:spcAft>
                <a:spcPts val="0"/>
              </a:spcAft>
              <a:buNone/>
            </a:pPr>
            <a:r>
              <a:t/>
            </a:r>
            <a:endParaRPr/>
          </a:p>
        </p:txBody>
      </p:sp>
      <p:sp>
        <p:nvSpPr>
          <p:cNvPr id="269" name="Google Shape;269;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270" name="Google Shape;270;p38"/>
          <p:cNvPicPr preferRelativeResize="0"/>
          <p:nvPr/>
        </p:nvPicPr>
        <p:blipFill>
          <a:blip r:embed="rId4">
            <a:alphaModFix/>
          </a:blip>
          <a:stretch>
            <a:fillRect/>
          </a:stretch>
        </p:blipFill>
        <p:spPr>
          <a:xfrm>
            <a:off x="7056500" y="1687113"/>
            <a:ext cx="4229100" cy="2733675"/>
          </a:xfrm>
          <a:prstGeom prst="rect">
            <a:avLst/>
          </a:prstGeom>
          <a:noFill/>
          <a:ln cap="flat" cmpd="sng" w="9525">
            <a:solidFill>
              <a:srgbClr val="888888"/>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6" name="Google Shape;276;p39"/>
          <p:cNvSpPr txBox="1"/>
          <p:nvPr>
            <p:ph idx="1" type="body"/>
          </p:nvPr>
        </p:nvSpPr>
        <p:spPr>
          <a:xfrm>
            <a:off x="770000" y="1825625"/>
            <a:ext cx="9745500" cy="7569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100000"/>
              </a:lnSpc>
              <a:spcBef>
                <a:spcPts val="0"/>
              </a:spcBef>
              <a:spcAft>
                <a:spcPts val="0"/>
              </a:spcAft>
              <a:buNone/>
            </a:pPr>
            <a:r>
              <a:rPr lang="en-US" sz="2200">
                <a:solidFill>
                  <a:srgbClr val="292929"/>
                </a:solidFill>
                <a:latin typeface="Arial"/>
                <a:ea typeface="Arial"/>
                <a:cs typeface="Arial"/>
                <a:sym typeface="Arial"/>
              </a:rPr>
              <a:t>Find 5 records where launch sites begin with `CCA`</a:t>
            </a:r>
            <a:endParaRPr/>
          </a:p>
          <a:p>
            <a:pPr indent="0" lvl="0" marL="0" marR="0" rtl="0" algn="l">
              <a:lnSpc>
                <a:spcPct val="100000"/>
              </a:lnSpc>
              <a:spcBef>
                <a:spcPts val="1400"/>
              </a:spcBef>
              <a:spcAft>
                <a:spcPts val="0"/>
              </a:spcAft>
              <a:buNone/>
            </a:pPr>
            <a:r>
              <a:t/>
            </a:r>
            <a:endParaRPr/>
          </a:p>
        </p:txBody>
      </p:sp>
      <p:sp>
        <p:nvSpPr>
          <p:cNvPr id="277" name="Google Shape;277;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78" name="Google Shape;278;p39"/>
          <p:cNvPicPr preferRelativeResize="0"/>
          <p:nvPr/>
        </p:nvPicPr>
        <p:blipFill>
          <a:blip r:embed="rId4">
            <a:alphaModFix/>
          </a:blip>
          <a:stretch>
            <a:fillRect/>
          </a:stretch>
        </p:blipFill>
        <p:spPr>
          <a:xfrm>
            <a:off x="616750" y="2582525"/>
            <a:ext cx="10822102" cy="3138248"/>
          </a:xfrm>
          <a:prstGeom prst="rect">
            <a:avLst/>
          </a:prstGeom>
          <a:noFill/>
          <a:ln cap="flat" cmpd="sng" w="9525">
            <a:solidFill>
              <a:srgbClr val="888888"/>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4" name="Google Shape;284;p40"/>
          <p:cNvSpPr txBox="1"/>
          <p:nvPr>
            <p:ph idx="1" type="body"/>
          </p:nvPr>
        </p:nvSpPr>
        <p:spPr>
          <a:xfrm>
            <a:off x="770000" y="1825625"/>
            <a:ext cx="9745500" cy="7674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latin typeface="Arial"/>
                <a:ea typeface="Arial"/>
                <a:cs typeface="Arial"/>
                <a:sym typeface="Arial"/>
              </a:rPr>
              <a:t>Calculate the total payload carried by boosters from NAS</a:t>
            </a:r>
            <a:r>
              <a:rPr lang="en-US" sz="2200">
                <a:solidFill>
                  <a:srgbClr val="292929"/>
                </a:solidFill>
              </a:rPr>
              <a:t>A.</a:t>
            </a:r>
            <a:endParaRPr/>
          </a:p>
        </p:txBody>
      </p:sp>
      <p:sp>
        <p:nvSpPr>
          <p:cNvPr id="285" name="Google Shape;285;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286" name="Google Shape;286;p40"/>
          <p:cNvPicPr preferRelativeResize="0"/>
          <p:nvPr/>
        </p:nvPicPr>
        <p:blipFill>
          <a:blip r:embed="rId4">
            <a:alphaModFix/>
          </a:blip>
          <a:stretch>
            <a:fillRect/>
          </a:stretch>
        </p:blipFill>
        <p:spPr>
          <a:xfrm>
            <a:off x="2713813" y="2884725"/>
            <a:ext cx="5857875" cy="1619250"/>
          </a:xfrm>
          <a:prstGeom prst="rect">
            <a:avLst/>
          </a:prstGeom>
          <a:noFill/>
          <a:ln cap="flat" cmpd="sng" w="9525">
            <a:solidFill>
              <a:srgbClr val="888888"/>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2" name="Google Shape;292;p41"/>
          <p:cNvSpPr txBox="1"/>
          <p:nvPr>
            <p:ph idx="1" type="body"/>
          </p:nvPr>
        </p:nvSpPr>
        <p:spPr>
          <a:xfrm>
            <a:off x="770000" y="1825625"/>
            <a:ext cx="9745500" cy="799800"/>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00000"/>
              </a:lnSpc>
              <a:spcBef>
                <a:spcPts val="0"/>
              </a:spcBef>
              <a:spcAft>
                <a:spcPts val="0"/>
              </a:spcAft>
              <a:buNone/>
            </a:pPr>
            <a:r>
              <a:rPr lang="en-US" sz="2200">
                <a:solidFill>
                  <a:srgbClr val="292929"/>
                </a:solidFill>
                <a:latin typeface="Arial"/>
                <a:ea typeface="Arial"/>
                <a:cs typeface="Arial"/>
                <a:sym typeface="Arial"/>
              </a:rPr>
              <a:t>Calculate the average payload mass carried by booster version F9 v1.</a:t>
            </a:r>
            <a:r>
              <a:rPr lang="en-US" sz="2200">
                <a:solidFill>
                  <a:srgbClr val="292929"/>
                </a:solidFill>
                <a:latin typeface="Arial"/>
                <a:ea typeface="Arial"/>
                <a:cs typeface="Arial"/>
                <a:sym typeface="Arial"/>
              </a:rPr>
              <a:t>1.</a:t>
            </a:r>
            <a:endParaRPr/>
          </a:p>
          <a:p>
            <a:pPr indent="0" lvl="0" marL="0" marR="0" rtl="0" algn="l">
              <a:lnSpc>
                <a:spcPct val="100000"/>
              </a:lnSpc>
              <a:spcBef>
                <a:spcPts val="1400"/>
              </a:spcBef>
              <a:spcAft>
                <a:spcPts val="0"/>
              </a:spcAft>
              <a:buNone/>
            </a:pPr>
            <a:r>
              <a:t/>
            </a:r>
            <a:endParaRPr/>
          </a:p>
        </p:txBody>
      </p:sp>
      <p:sp>
        <p:nvSpPr>
          <p:cNvPr id="293" name="Google Shape;293;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294" name="Google Shape;294;p41"/>
          <p:cNvPicPr preferRelativeResize="0"/>
          <p:nvPr/>
        </p:nvPicPr>
        <p:blipFill>
          <a:blip r:embed="rId4">
            <a:alphaModFix/>
          </a:blip>
          <a:stretch>
            <a:fillRect/>
          </a:stretch>
        </p:blipFill>
        <p:spPr>
          <a:xfrm>
            <a:off x="2594750" y="2970700"/>
            <a:ext cx="6096000" cy="1609725"/>
          </a:xfrm>
          <a:prstGeom prst="rect">
            <a:avLst/>
          </a:prstGeom>
          <a:noFill/>
          <a:ln cap="flat" cmpd="sng" w="9525">
            <a:solidFill>
              <a:srgbClr val="888888"/>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42"/>
          <p:cNvSpPr txBox="1"/>
          <p:nvPr>
            <p:ph idx="1" type="body"/>
          </p:nvPr>
        </p:nvSpPr>
        <p:spPr>
          <a:xfrm>
            <a:off x="770000" y="1825625"/>
            <a:ext cx="9745500" cy="8961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latin typeface="Arial"/>
                <a:ea typeface="Arial"/>
                <a:cs typeface="Arial"/>
                <a:sym typeface="Arial"/>
              </a:rPr>
              <a:t>Find the dates of the first successful landing outcome on ground pad</a:t>
            </a:r>
            <a:r>
              <a:rPr lang="en-US" sz="2800">
                <a:solidFill>
                  <a:srgbClr val="292929"/>
                </a:solidFill>
                <a:latin typeface="Calibri"/>
                <a:ea typeface="Calibri"/>
                <a:cs typeface="Calibri"/>
                <a:sym typeface="Calibri"/>
              </a:rPr>
              <a:t>.</a:t>
            </a:r>
            <a:endParaRPr/>
          </a:p>
        </p:txBody>
      </p:sp>
      <p:sp>
        <p:nvSpPr>
          <p:cNvPr id="301" name="Google Shape;301;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302" name="Google Shape;302;p42"/>
          <p:cNvPicPr preferRelativeResize="0"/>
          <p:nvPr/>
        </p:nvPicPr>
        <p:blipFill>
          <a:blip r:embed="rId4">
            <a:alphaModFix/>
          </a:blip>
          <a:stretch>
            <a:fillRect/>
          </a:stretch>
        </p:blipFill>
        <p:spPr>
          <a:xfrm>
            <a:off x="2537600" y="3045575"/>
            <a:ext cx="6210300" cy="1943100"/>
          </a:xfrm>
          <a:prstGeom prst="rect">
            <a:avLst/>
          </a:prstGeom>
          <a:noFill/>
          <a:ln cap="flat" cmpd="sng" w="9525">
            <a:solidFill>
              <a:srgbClr val="888888"/>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p43"/>
          <p:cNvSpPr txBox="1"/>
          <p:nvPr>
            <p:ph idx="1" type="body"/>
          </p:nvPr>
        </p:nvSpPr>
        <p:spPr>
          <a:xfrm>
            <a:off x="770000" y="1825625"/>
            <a:ext cx="9745500" cy="9282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latin typeface="Arial"/>
                <a:ea typeface="Arial"/>
                <a:cs typeface="Arial"/>
                <a:sym typeface="Arial"/>
              </a:rPr>
              <a:t>List the names of boosters which have successfully landed on drone ship and had payload mass greater than 4000 but less than 6000</a:t>
            </a:r>
            <a:r>
              <a:rPr lang="en-US" sz="2200">
                <a:solidFill>
                  <a:srgbClr val="292929"/>
                </a:solidFill>
              </a:rPr>
              <a:t>.</a:t>
            </a:r>
            <a:endParaRPr/>
          </a:p>
        </p:txBody>
      </p:sp>
      <p:sp>
        <p:nvSpPr>
          <p:cNvPr id="309" name="Google Shape;309;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10" name="Google Shape;310;p43"/>
          <p:cNvPicPr preferRelativeResize="0"/>
          <p:nvPr/>
        </p:nvPicPr>
        <p:blipFill>
          <a:blip r:embed="rId4">
            <a:alphaModFix/>
          </a:blip>
          <a:stretch>
            <a:fillRect/>
          </a:stretch>
        </p:blipFill>
        <p:spPr>
          <a:xfrm>
            <a:off x="1820125" y="2906225"/>
            <a:ext cx="7645239" cy="2966948"/>
          </a:xfrm>
          <a:prstGeom prst="rect">
            <a:avLst/>
          </a:prstGeom>
          <a:noFill/>
          <a:ln cap="flat" cmpd="sng" w="9525">
            <a:solidFill>
              <a:srgbClr val="888888"/>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 name="Shape 100"/>
        <p:cNvGrpSpPr/>
        <p:nvPr/>
      </p:nvGrpSpPr>
      <p:grpSpPr>
        <a:xfrm>
          <a:off x="0" y="0"/>
          <a:ext cx="0" cy="0"/>
          <a:chOff x="0" y="0"/>
          <a:chExt cx="0" cy="0"/>
        </a:xfrm>
      </p:grpSpPr>
      <p:sp>
        <p:nvSpPr>
          <p:cNvPr id="101" name="Google Shape;101;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2" name="Google Shape;102;p17"/>
          <p:cNvSpPr txBox="1"/>
          <p:nvPr/>
        </p:nvSpPr>
        <p:spPr>
          <a:xfrm>
            <a:off x="770000" y="1613400"/>
            <a:ext cx="9574500" cy="44121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1400"/>
              </a:spcBef>
              <a:spcAft>
                <a:spcPts val="0"/>
              </a:spcAft>
              <a:buNone/>
            </a:pPr>
            <a:r>
              <a:rPr lang="en-US" sz="2200">
                <a:solidFill>
                  <a:srgbClr val="292929"/>
                </a:solidFill>
              </a:rPr>
              <a:t>In this capstone project, data was collected and modeled to predict if the Falcon 9 first stage will land successfully. The dataset includes a record for each payload carried during a SpaceX mission. This information can be used if an alternate company wants to bid against SpaceX for a rocket launch.</a:t>
            </a:r>
            <a:endParaRPr sz="2200">
              <a:solidFill>
                <a:srgbClr val="292929"/>
              </a:solidFill>
            </a:endParaRPr>
          </a:p>
          <a:p>
            <a:pPr indent="0" lvl="0" marL="457200" marR="0" rtl="0" algn="l">
              <a:lnSpc>
                <a:spcPct val="100000"/>
              </a:lnSpc>
              <a:spcBef>
                <a:spcPts val="1400"/>
              </a:spcBef>
              <a:spcAft>
                <a:spcPts val="0"/>
              </a:spcAft>
              <a:buNone/>
            </a:pPr>
            <a:r>
              <a:rPr lang="en-US" sz="2200">
                <a:solidFill>
                  <a:srgbClr val="292929"/>
                </a:solidFill>
              </a:rPr>
              <a:t>SpaceX advertises Falcon 9 rocket launches on its website with a cost of 62 million dollars; other providers cost upward of 165 million dollars each. </a:t>
            </a:r>
            <a:endParaRPr sz="2200">
              <a:solidFill>
                <a:srgbClr val="292929"/>
              </a:solidFill>
            </a:endParaRPr>
          </a:p>
          <a:p>
            <a:pPr indent="0" lvl="0" marL="457200" marR="0" rtl="0" algn="l">
              <a:lnSpc>
                <a:spcPct val="100000"/>
              </a:lnSpc>
              <a:spcBef>
                <a:spcPts val="1400"/>
              </a:spcBef>
              <a:spcAft>
                <a:spcPts val="0"/>
              </a:spcAft>
              <a:buNone/>
            </a:pPr>
            <a:r>
              <a:rPr lang="en-US" sz="2200">
                <a:solidFill>
                  <a:srgbClr val="292929"/>
                </a:solidFill>
              </a:rPr>
              <a:t>Much of the savings is because SpaceX can reuse the first stage. Therefore if we can determine if the first stage will land successfully, it can assist with determining the cost of a launch.</a:t>
            </a:r>
            <a:endParaRPr sz="2200"/>
          </a:p>
        </p:txBody>
      </p:sp>
      <p:sp>
        <p:nvSpPr>
          <p:cNvPr id="103" name="Google Shape;103;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Google Shape;315;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6" name="Google Shape;316;p44"/>
          <p:cNvSpPr txBox="1"/>
          <p:nvPr>
            <p:ph idx="1" type="body"/>
          </p:nvPr>
        </p:nvSpPr>
        <p:spPr>
          <a:xfrm>
            <a:off x="770000" y="1825625"/>
            <a:ext cx="9745500" cy="10140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latin typeface="Arial"/>
                <a:ea typeface="Arial"/>
                <a:cs typeface="Arial"/>
                <a:sym typeface="Arial"/>
              </a:rPr>
              <a:t>Calculate the total number of successful and failure mission outcomes.</a:t>
            </a:r>
            <a:endParaRPr/>
          </a:p>
        </p:txBody>
      </p:sp>
      <p:sp>
        <p:nvSpPr>
          <p:cNvPr id="317" name="Google Shape;317;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18" name="Google Shape;318;p44"/>
          <p:cNvPicPr preferRelativeResize="0"/>
          <p:nvPr/>
        </p:nvPicPr>
        <p:blipFill>
          <a:blip r:embed="rId4">
            <a:alphaModFix/>
          </a:blip>
          <a:stretch>
            <a:fillRect/>
          </a:stretch>
        </p:blipFill>
        <p:spPr>
          <a:xfrm>
            <a:off x="4139338" y="3013450"/>
            <a:ext cx="3913335" cy="2881148"/>
          </a:xfrm>
          <a:prstGeom prst="rect">
            <a:avLst/>
          </a:prstGeom>
          <a:noFill/>
          <a:ln cap="flat" cmpd="sng" w="9525">
            <a:solidFill>
              <a:srgbClr val="888888"/>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4" name="Google Shape;324;p45"/>
          <p:cNvSpPr txBox="1"/>
          <p:nvPr>
            <p:ph idx="1" type="body"/>
          </p:nvPr>
        </p:nvSpPr>
        <p:spPr>
          <a:xfrm>
            <a:off x="770000" y="1825625"/>
            <a:ext cx="9745500" cy="11103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latin typeface="Arial"/>
                <a:ea typeface="Arial"/>
                <a:cs typeface="Arial"/>
                <a:sym typeface="Arial"/>
              </a:rPr>
              <a:t>List the names of the booster which have carried the maximum payload mass.</a:t>
            </a:r>
            <a:endParaRPr/>
          </a:p>
        </p:txBody>
      </p:sp>
      <p:sp>
        <p:nvSpPr>
          <p:cNvPr id="325" name="Google Shape;325;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26" name="Google Shape;326;p45"/>
          <p:cNvPicPr preferRelativeResize="0"/>
          <p:nvPr/>
        </p:nvPicPr>
        <p:blipFill>
          <a:blip r:embed="rId4">
            <a:alphaModFix/>
          </a:blip>
          <a:stretch>
            <a:fillRect/>
          </a:stretch>
        </p:blipFill>
        <p:spPr>
          <a:xfrm>
            <a:off x="2437588" y="3174050"/>
            <a:ext cx="6410325" cy="2028825"/>
          </a:xfrm>
          <a:prstGeom prst="rect">
            <a:avLst/>
          </a:prstGeom>
          <a:noFill/>
          <a:ln cap="flat" cmpd="sng" w="9525">
            <a:solidFill>
              <a:srgbClr val="888888"/>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0" name="Shape 330"/>
        <p:cNvGrpSpPr/>
        <p:nvPr/>
      </p:nvGrpSpPr>
      <p:grpSpPr>
        <a:xfrm>
          <a:off x="0" y="0"/>
          <a:ext cx="0" cy="0"/>
          <a:chOff x="0" y="0"/>
          <a:chExt cx="0" cy="0"/>
        </a:xfrm>
      </p:grpSpPr>
      <p:sp>
        <p:nvSpPr>
          <p:cNvPr id="331" name="Google Shape;331;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2" name="Google Shape;332;p46"/>
          <p:cNvSpPr txBox="1"/>
          <p:nvPr>
            <p:ph idx="1" type="body"/>
          </p:nvPr>
        </p:nvSpPr>
        <p:spPr>
          <a:xfrm>
            <a:off x="770000" y="1825625"/>
            <a:ext cx="9745500" cy="11427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latin typeface="Arial"/>
                <a:ea typeface="Arial"/>
                <a:cs typeface="Arial"/>
                <a:sym typeface="Arial"/>
              </a:rPr>
              <a:t>List the failed landing_outcomes in drone ship, their booster versions, and launch site names for in year 2015.</a:t>
            </a:r>
            <a:endParaRPr sz="2800">
              <a:solidFill>
                <a:srgbClr val="292929"/>
              </a:solidFill>
              <a:latin typeface="Arial"/>
              <a:ea typeface="Arial"/>
              <a:cs typeface="Arial"/>
              <a:sym typeface="Arial"/>
            </a:endParaRPr>
          </a:p>
        </p:txBody>
      </p:sp>
      <p:sp>
        <p:nvSpPr>
          <p:cNvPr id="333" name="Google Shape;333;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34" name="Google Shape;334;p46"/>
          <p:cNvPicPr preferRelativeResize="0"/>
          <p:nvPr/>
        </p:nvPicPr>
        <p:blipFill>
          <a:blip r:embed="rId4">
            <a:alphaModFix/>
          </a:blip>
          <a:stretch>
            <a:fillRect/>
          </a:stretch>
        </p:blipFill>
        <p:spPr>
          <a:xfrm>
            <a:off x="1717363" y="2968325"/>
            <a:ext cx="8620876" cy="2752448"/>
          </a:xfrm>
          <a:prstGeom prst="rect">
            <a:avLst/>
          </a:prstGeom>
          <a:noFill/>
          <a:ln cap="flat" cmpd="sng" w="9525">
            <a:solidFill>
              <a:srgbClr val="888888"/>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0" name="Google Shape;340;p47"/>
          <p:cNvSpPr txBox="1"/>
          <p:nvPr>
            <p:ph idx="1" type="body"/>
          </p:nvPr>
        </p:nvSpPr>
        <p:spPr>
          <a:xfrm>
            <a:off x="770000" y="1825625"/>
            <a:ext cx="9745500" cy="131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2200">
                <a:solidFill>
                  <a:srgbClr val="292929"/>
                </a:solidFill>
                <a:latin typeface="Arial"/>
                <a:ea typeface="Arial"/>
                <a:cs typeface="Arial"/>
                <a:sym typeface="Arial"/>
              </a:rPr>
              <a:t>Rank the count of landing outcomes (such as Failure (drone ship) or Success (ground pad)) between the date 2010-06-04 and 2017-03-20, in descending order.</a:t>
            </a:r>
            <a:endParaRPr/>
          </a:p>
        </p:txBody>
      </p:sp>
      <p:sp>
        <p:nvSpPr>
          <p:cNvPr id="341" name="Google Shape;341;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42" name="Google Shape;342;p47"/>
          <p:cNvPicPr preferRelativeResize="0"/>
          <p:nvPr/>
        </p:nvPicPr>
        <p:blipFill>
          <a:blip r:embed="rId4">
            <a:alphaModFix/>
          </a:blip>
          <a:stretch>
            <a:fillRect/>
          </a:stretch>
        </p:blipFill>
        <p:spPr>
          <a:xfrm>
            <a:off x="2342850" y="3013625"/>
            <a:ext cx="7369894" cy="3413575"/>
          </a:xfrm>
          <a:prstGeom prst="rect">
            <a:avLst/>
          </a:prstGeom>
          <a:noFill/>
          <a:ln cap="flat" cmpd="sng" w="9525">
            <a:solidFill>
              <a:srgbClr val="888888"/>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6" name="Shape 346"/>
        <p:cNvGrpSpPr/>
        <p:nvPr/>
      </p:nvGrpSpPr>
      <p:grpSpPr>
        <a:xfrm>
          <a:off x="0" y="0"/>
          <a:ext cx="0" cy="0"/>
          <a:chOff x="0" y="0"/>
          <a:chExt cx="0" cy="0"/>
        </a:xfrm>
      </p:grpSpPr>
      <p:sp>
        <p:nvSpPr>
          <p:cNvPr id="347" name="Google Shape;347;p4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1" name="Shape 351"/>
        <p:cNvGrpSpPr/>
        <p:nvPr/>
      </p:nvGrpSpPr>
      <p:grpSpPr>
        <a:xfrm>
          <a:off x="0" y="0"/>
          <a:ext cx="0" cy="0"/>
          <a:chOff x="0" y="0"/>
          <a:chExt cx="0" cy="0"/>
        </a:xfrm>
      </p:grpSpPr>
      <p:sp>
        <p:nvSpPr>
          <p:cNvPr id="352" name="Google Shape;352;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3" name="Google Shape;353;p49"/>
          <p:cNvSpPr txBox="1"/>
          <p:nvPr>
            <p:ph idx="1" type="body"/>
          </p:nvPr>
        </p:nvSpPr>
        <p:spPr>
          <a:xfrm>
            <a:off x="770000" y="1526000"/>
            <a:ext cx="9745500" cy="1013700"/>
          </a:xfrm>
          <a:prstGeom prst="rect">
            <a:avLst/>
          </a:prstGeom>
          <a:noFill/>
          <a:ln>
            <a:noFill/>
          </a:ln>
        </p:spPr>
        <p:txBody>
          <a:bodyPr anchorCtr="0" anchor="t" bIns="45700" lIns="91425" spcFirstLastPara="1" rIns="91425" wrap="square" tIns="45700">
            <a:normAutofit fontScale="62500" lnSpcReduction="20000"/>
          </a:bodyPr>
          <a:lstStyle/>
          <a:p>
            <a:pPr indent="0" lvl="0" marL="0" marR="0" rtl="0" algn="l">
              <a:lnSpc>
                <a:spcPct val="100000"/>
              </a:lnSpc>
              <a:spcBef>
                <a:spcPts val="1400"/>
              </a:spcBef>
              <a:spcAft>
                <a:spcPts val="0"/>
              </a:spcAft>
              <a:buNone/>
            </a:pPr>
            <a:r>
              <a:rPr lang="en-US" sz="3500">
                <a:solidFill>
                  <a:srgbClr val="292929"/>
                </a:solidFill>
              </a:rPr>
              <a:t>SpaceX launch sites are located on the East and West coasts in the southern United States, Florida and California (nearer to the equator).</a:t>
            </a:r>
            <a:endParaRPr sz="3500"/>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354" name="Google Shape;354;p4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SpaceX Launch Sites</a:t>
            </a:r>
            <a:endParaRPr/>
          </a:p>
        </p:txBody>
      </p:sp>
      <p:pic>
        <p:nvPicPr>
          <p:cNvPr id="355" name="Google Shape;355;p49"/>
          <p:cNvPicPr preferRelativeResize="0"/>
          <p:nvPr/>
        </p:nvPicPr>
        <p:blipFill>
          <a:blip r:embed="rId4">
            <a:alphaModFix/>
          </a:blip>
          <a:stretch>
            <a:fillRect/>
          </a:stretch>
        </p:blipFill>
        <p:spPr>
          <a:xfrm>
            <a:off x="1911675" y="2271151"/>
            <a:ext cx="8232255" cy="4252475"/>
          </a:xfrm>
          <a:prstGeom prst="rect">
            <a:avLst/>
          </a:prstGeom>
          <a:noFill/>
          <a:ln cap="flat" cmpd="sng" w="9525">
            <a:solidFill>
              <a:srgbClr val="888888"/>
            </a:solidFill>
            <a:prstDash val="solid"/>
            <a:round/>
            <a:headEnd len="sm" w="sm" type="none"/>
            <a:tailEnd len="sm" w="sm" type="none"/>
          </a:ln>
        </p:spPr>
      </p:pic>
      <p:pic>
        <p:nvPicPr>
          <p:cNvPr id="356" name="Google Shape;356;p49"/>
          <p:cNvPicPr preferRelativeResize="0"/>
          <p:nvPr/>
        </p:nvPicPr>
        <p:blipFill>
          <a:blip r:embed="rId5">
            <a:alphaModFix/>
          </a:blip>
          <a:stretch>
            <a:fillRect/>
          </a:stretch>
        </p:blipFill>
        <p:spPr>
          <a:xfrm>
            <a:off x="295200" y="2851275"/>
            <a:ext cx="2133600" cy="2038350"/>
          </a:xfrm>
          <a:prstGeom prst="rect">
            <a:avLst/>
          </a:prstGeom>
          <a:noFill/>
          <a:ln cap="flat" cmpd="sng" w="9525">
            <a:solidFill>
              <a:schemeClr val="dk2"/>
            </a:solidFill>
            <a:prstDash val="dash"/>
            <a:round/>
            <a:headEnd len="sm" w="sm" type="none"/>
            <a:tailEnd len="sm" w="sm" type="none"/>
          </a:ln>
          <a:effectLst>
            <a:outerShdw blurRad="57150" rotWithShape="0" algn="bl" dir="5400000" dist="38100">
              <a:srgbClr val="000000">
                <a:alpha val="50000"/>
              </a:srgbClr>
            </a:outerShdw>
          </a:effectLst>
        </p:spPr>
      </p:pic>
      <p:pic>
        <p:nvPicPr>
          <p:cNvPr id="357" name="Google Shape;357;p49"/>
          <p:cNvPicPr preferRelativeResize="0"/>
          <p:nvPr/>
        </p:nvPicPr>
        <p:blipFill>
          <a:blip r:embed="rId6">
            <a:alphaModFix/>
          </a:blip>
          <a:stretch>
            <a:fillRect/>
          </a:stretch>
        </p:blipFill>
        <p:spPr>
          <a:xfrm>
            <a:off x="8875530" y="4041588"/>
            <a:ext cx="1743270" cy="1847449"/>
          </a:xfrm>
          <a:prstGeom prst="rect">
            <a:avLst/>
          </a:prstGeom>
          <a:noFill/>
          <a:ln cap="flat" cmpd="sng" w="9525">
            <a:solidFill>
              <a:schemeClr val="dk2"/>
            </a:solidFill>
            <a:prstDash val="dash"/>
            <a:round/>
            <a:headEnd len="sm" w="sm" type="none"/>
            <a:tailEnd len="sm" w="sm" type="none"/>
          </a:ln>
          <a:effectLst>
            <a:outerShdw blurRad="57150" rotWithShape="0" algn="bl" dir="5400000" dist="38100">
              <a:srgbClr val="000000">
                <a:alpha val="50000"/>
              </a:srgbClr>
            </a:outerShdw>
          </a:effectLst>
        </p:spPr>
      </p:pic>
      <p:sp>
        <p:nvSpPr>
          <p:cNvPr id="358" name="Google Shape;358;p49"/>
          <p:cNvSpPr/>
          <p:nvPr/>
        </p:nvSpPr>
        <p:spPr>
          <a:xfrm>
            <a:off x="2507450" y="4296950"/>
            <a:ext cx="385800" cy="353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 name="Google Shape;359;p49"/>
          <p:cNvSpPr/>
          <p:nvPr/>
        </p:nvSpPr>
        <p:spPr>
          <a:xfrm>
            <a:off x="8382000" y="5321100"/>
            <a:ext cx="385800" cy="353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5" name="Google Shape;365;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Outcomes at Launch Sites</a:t>
            </a:r>
            <a:endParaRPr/>
          </a:p>
        </p:txBody>
      </p:sp>
      <p:pic>
        <p:nvPicPr>
          <p:cNvPr id="366" name="Google Shape;366;p50"/>
          <p:cNvPicPr preferRelativeResize="0"/>
          <p:nvPr/>
        </p:nvPicPr>
        <p:blipFill>
          <a:blip r:embed="rId4">
            <a:alphaModFix/>
          </a:blip>
          <a:stretch>
            <a:fillRect/>
          </a:stretch>
        </p:blipFill>
        <p:spPr>
          <a:xfrm>
            <a:off x="946416" y="2131200"/>
            <a:ext cx="9392660" cy="3838799"/>
          </a:xfrm>
          <a:prstGeom prst="rect">
            <a:avLst/>
          </a:prstGeom>
          <a:noFill/>
          <a:ln>
            <a:noFill/>
          </a:ln>
        </p:spPr>
      </p:pic>
      <p:sp>
        <p:nvSpPr>
          <p:cNvPr id="367" name="Google Shape;367;p50"/>
          <p:cNvSpPr txBox="1"/>
          <p:nvPr>
            <p:ph idx="1" type="body"/>
          </p:nvPr>
        </p:nvSpPr>
        <p:spPr>
          <a:xfrm>
            <a:off x="770000" y="1526000"/>
            <a:ext cx="9745500" cy="10137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Launch outcome markers at launch sites (green=success, red=failure).</a:t>
            </a:r>
            <a:endParaRPr sz="2200"/>
          </a:p>
          <a:p>
            <a:pPr indent="-50800" lvl="0" marL="228600" marR="0" rtl="0" algn="l">
              <a:lnSpc>
                <a:spcPct val="90000"/>
              </a:lnSpc>
              <a:spcBef>
                <a:spcPts val="1000"/>
              </a:spcBef>
              <a:spcAft>
                <a:spcPts val="0"/>
              </a:spcAft>
              <a:buClr>
                <a:schemeClr val="dk1"/>
              </a:buClr>
              <a:buSzPts val="2800"/>
              <a:buFont typeface="Arial"/>
              <a:buNone/>
            </a:pPr>
            <a:r>
              <a:t/>
            </a:r>
            <a:endParaRPr sz="2200">
              <a:solidFill>
                <a:schemeClr val="dk1"/>
              </a:solidFill>
              <a:latin typeface="Calibri"/>
              <a:ea typeface="Calibri"/>
              <a:cs typeface="Calibri"/>
              <a:sym typeface="Calibri"/>
            </a:endParaRPr>
          </a:p>
        </p:txBody>
      </p:sp>
      <p:pic>
        <p:nvPicPr>
          <p:cNvPr id="368" name="Google Shape;368;p50"/>
          <p:cNvPicPr preferRelativeResize="0"/>
          <p:nvPr/>
        </p:nvPicPr>
        <p:blipFill>
          <a:blip r:embed="rId5">
            <a:alphaModFix/>
          </a:blip>
          <a:stretch>
            <a:fillRect/>
          </a:stretch>
        </p:blipFill>
        <p:spPr>
          <a:xfrm>
            <a:off x="6915150" y="2539700"/>
            <a:ext cx="4056775" cy="2065725"/>
          </a:xfrm>
          <a:prstGeom prst="rect">
            <a:avLst/>
          </a:prstGeom>
          <a:noFill/>
          <a:ln cap="flat" cmpd="sng" w="9525">
            <a:solidFill>
              <a:schemeClr val="dk1"/>
            </a:solidFill>
            <a:prstDash val="dash"/>
            <a:round/>
            <a:headEnd len="sm" w="sm" type="none"/>
            <a:tailEnd len="sm" w="sm" type="none"/>
          </a:ln>
          <a:effectLst>
            <a:outerShdw blurRad="57150" rotWithShape="0" algn="bl" dir="5400000" dist="38100">
              <a:srgbClr val="000000">
                <a:alpha val="5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2" name="Shape 372"/>
        <p:cNvGrpSpPr/>
        <p:nvPr/>
      </p:nvGrpSpPr>
      <p:grpSpPr>
        <a:xfrm>
          <a:off x="0" y="0"/>
          <a:ext cx="0" cy="0"/>
          <a:chOff x="0" y="0"/>
          <a:chExt cx="0" cy="0"/>
        </a:xfrm>
      </p:grpSpPr>
      <p:sp>
        <p:nvSpPr>
          <p:cNvPr id="373" name="Google Shape;373;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4" name="Google Shape;374;p51"/>
          <p:cNvSpPr txBox="1"/>
          <p:nvPr>
            <p:ph idx="1" type="body"/>
          </p:nvPr>
        </p:nvSpPr>
        <p:spPr>
          <a:xfrm>
            <a:off x="769998" y="1690700"/>
            <a:ext cx="10385100" cy="43149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latin typeface="Arial"/>
                <a:ea typeface="Arial"/>
                <a:cs typeface="Arial"/>
                <a:sym typeface="Arial"/>
              </a:rPr>
              <a:t>Exploring the generated map shows </a:t>
            </a:r>
            <a:r>
              <a:rPr lang="en-US" sz="2200">
                <a:solidFill>
                  <a:srgbClr val="292929"/>
                </a:solidFill>
              </a:rPr>
              <a:t>the CCAFS LC 40 </a:t>
            </a:r>
            <a:r>
              <a:rPr lang="en-US" sz="2200">
                <a:solidFill>
                  <a:srgbClr val="292929"/>
                </a:solidFill>
                <a:latin typeface="Arial"/>
                <a:ea typeface="Arial"/>
                <a:cs typeface="Arial"/>
                <a:sym typeface="Arial"/>
              </a:rPr>
              <a:t>launch site is almost one kilometer (about a half mile) from the </a:t>
            </a:r>
            <a:r>
              <a:rPr lang="en-US" sz="2200">
                <a:solidFill>
                  <a:srgbClr val="292929"/>
                </a:solidFill>
              </a:rPr>
              <a:t>Atlantic</a:t>
            </a:r>
            <a:r>
              <a:rPr lang="en-US" sz="2200">
                <a:solidFill>
                  <a:srgbClr val="292929"/>
                </a:solidFill>
                <a:latin typeface="Arial"/>
                <a:ea typeface="Arial"/>
                <a:cs typeface="Arial"/>
                <a:sym typeface="Arial"/>
              </a:rPr>
              <a:t> coast</a:t>
            </a:r>
            <a:r>
              <a:rPr lang="en-US" sz="2800">
                <a:solidFill>
                  <a:srgbClr val="292929"/>
                </a:solidFill>
              </a:rPr>
              <a:t>.</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75" name="Google Shape;375;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Site Proximities</a:t>
            </a:r>
            <a:endParaRPr/>
          </a:p>
        </p:txBody>
      </p:sp>
      <p:pic>
        <p:nvPicPr>
          <p:cNvPr id="376" name="Google Shape;376;p51"/>
          <p:cNvPicPr preferRelativeResize="0"/>
          <p:nvPr/>
        </p:nvPicPr>
        <p:blipFill>
          <a:blip r:embed="rId4">
            <a:alphaModFix/>
          </a:blip>
          <a:stretch>
            <a:fillRect/>
          </a:stretch>
        </p:blipFill>
        <p:spPr>
          <a:xfrm>
            <a:off x="2322575" y="2782513"/>
            <a:ext cx="7410450" cy="3171825"/>
          </a:xfrm>
          <a:prstGeom prst="rect">
            <a:avLst/>
          </a:prstGeom>
          <a:noFill/>
          <a:ln cap="flat" cmpd="sng" w="9525">
            <a:solidFill>
              <a:srgbClr val="888888"/>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0" name="Shape 380"/>
        <p:cNvGrpSpPr/>
        <p:nvPr/>
      </p:nvGrpSpPr>
      <p:grpSpPr>
        <a:xfrm>
          <a:off x="0" y="0"/>
          <a:ext cx="0" cy="0"/>
          <a:chOff x="0" y="0"/>
          <a:chExt cx="0" cy="0"/>
        </a:xfrm>
      </p:grpSpPr>
      <p:sp>
        <p:nvSpPr>
          <p:cNvPr id="381" name="Google Shape;381;p5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 name="Shape 385"/>
        <p:cNvGrpSpPr/>
        <p:nvPr/>
      </p:nvGrpSpPr>
      <p:grpSpPr>
        <a:xfrm>
          <a:off x="0" y="0"/>
          <a:ext cx="0" cy="0"/>
          <a:chOff x="0" y="0"/>
          <a:chExt cx="0" cy="0"/>
        </a:xfrm>
      </p:grpSpPr>
      <p:sp>
        <p:nvSpPr>
          <p:cNvPr id="386" name="Google Shape;386;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7" name="Google Shape;387;p53"/>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KSC LC-39A has the highest success rate and CCAFS SLC-40 the lowest.</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88" name="Google Shape;388;p5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Total Success Launches for All Sites</a:t>
            </a:r>
            <a:endParaRPr/>
          </a:p>
        </p:txBody>
      </p:sp>
      <p:pic>
        <p:nvPicPr>
          <p:cNvPr id="389" name="Google Shape;389;p53"/>
          <p:cNvPicPr preferRelativeResize="0"/>
          <p:nvPr/>
        </p:nvPicPr>
        <p:blipFill>
          <a:blip r:embed="rId4">
            <a:alphaModFix/>
          </a:blip>
          <a:stretch>
            <a:fillRect/>
          </a:stretch>
        </p:blipFill>
        <p:spPr>
          <a:xfrm>
            <a:off x="1904071" y="2634275"/>
            <a:ext cx="8247449" cy="3607000"/>
          </a:xfrm>
          <a:prstGeom prst="rect">
            <a:avLst/>
          </a:prstGeom>
          <a:noFill/>
          <a:ln cap="flat" cmpd="sng" w="9525">
            <a:solidFill>
              <a:srgbClr val="888888"/>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9" name="Google Shape;109;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10" name="Google Shape;110;p18"/>
          <p:cNvSpPr txBox="1"/>
          <p:nvPr/>
        </p:nvSpPr>
        <p:spPr>
          <a:xfrm>
            <a:off x="3546875" y="1532325"/>
            <a:ext cx="7811400" cy="4554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400"/>
              </a:spcBef>
              <a:spcAft>
                <a:spcPts val="0"/>
              </a:spcAft>
              <a:buNone/>
            </a:pPr>
            <a:r>
              <a:rPr b="1" lang="en-US" sz="2200"/>
              <a:t>The project goal is to use data to predict whether SpaceX will attempt to land a rocket or not.</a:t>
            </a:r>
            <a:endParaRPr b="1" sz="2200"/>
          </a:p>
          <a:p>
            <a:pPr indent="0" lvl="0" marL="0" rtl="0" algn="l">
              <a:lnSpc>
                <a:spcPct val="90000"/>
              </a:lnSpc>
              <a:spcBef>
                <a:spcPts val="1400"/>
              </a:spcBef>
              <a:spcAft>
                <a:spcPts val="0"/>
              </a:spcAft>
              <a:buClr>
                <a:schemeClr val="dk1"/>
              </a:buClr>
              <a:buSzPts val="1100"/>
              <a:buFont typeface="Arial"/>
              <a:buNone/>
            </a:pPr>
            <a:r>
              <a:rPr lang="en-US" sz="2200">
                <a:solidFill>
                  <a:schemeClr val="dk1"/>
                </a:solidFill>
              </a:rPr>
              <a:t>In this capstone project, SpaceX launch data was gathered from the SpaceX REST API. </a:t>
            </a:r>
            <a:endParaRPr sz="2200">
              <a:solidFill>
                <a:schemeClr val="dk1"/>
              </a:solidFill>
            </a:endParaRPr>
          </a:p>
          <a:p>
            <a:pPr indent="0" lvl="0" marL="0" rtl="0" algn="l">
              <a:lnSpc>
                <a:spcPct val="90000"/>
              </a:lnSpc>
              <a:spcBef>
                <a:spcPts val="1400"/>
              </a:spcBef>
              <a:spcAft>
                <a:spcPts val="0"/>
              </a:spcAft>
              <a:buClr>
                <a:schemeClr val="dk1"/>
              </a:buClr>
              <a:buSzPts val="1100"/>
              <a:buFont typeface="Arial"/>
              <a:buNone/>
            </a:pPr>
            <a:r>
              <a:rPr lang="en-US" sz="2200">
                <a:solidFill>
                  <a:schemeClr val="dk1"/>
                </a:solidFill>
              </a:rPr>
              <a:t>The data included information about launches, the rocket used, payload delivered, launch specifications, landing specifications, and landing outcomes.</a:t>
            </a:r>
            <a:endParaRPr sz="2200">
              <a:solidFill>
                <a:schemeClr val="dk1"/>
              </a:solidFill>
            </a:endParaRPr>
          </a:p>
          <a:p>
            <a:pPr indent="0" lvl="0" marL="0" rtl="0" algn="l">
              <a:lnSpc>
                <a:spcPct val="90000"/>
              </a:lnSpc>
              <a:spcBef>
                <a:spcPts val="1400"/>
              </a:spcBef>
              <a:spcAft>
                <a:spcPts val="0"/>
              </a:spcAft>
              <a:buClr>
                <a:schemeClr val="dk1"/>
              </a:buClr>
              <a:buSzPts val="1100"/>
              <a:buFont typeface="Arial"/>
              <a:buNone/>
            </a:pPr>
            <a:r>
              <a:rPr lang="en-US" sz="2200">
                <a:solidFill>
                  <a:schemeClr val="dk1"/>
                </a:solidFill>
              </a:rPr>
              <a:t>Exploratory Data Analysis (EDA) and data visualization to understand the data and to answer project questions.</a:t>
            </a:r>
            <a:endParaRPr sz="2200">
              <a:solidFill>
                <a:schemeClr val="dk1"/>
              </a:solidFill>
            </a:endParaRPr>
          </a:p>
          <a:p>
            <a:pPr indent="0" lvl="0" marL="0" rtl="0" algn="l">
              <a:lnSpc>
                <a:spcPct val="90000"/>
              </a:lnSpc>
              <a:spcBef>
                <a:spcPts val="1400"/>
              </a:spcBef>
              <a:spcAft>
                <a:spcPts val="0"/>
              </a:spcAft>
              <a:buClr>
                <a:schemeClr val="dk1"/>
              </a:buClr>
              <a:buSzPts val="1100"/>
              <a:buFont typeface="Arial"/>
              <a:buNone/>
            </a:pPr>
            <a:r>
              <a:t/>
            </a:r>
            <a:endParaRPr sz="2200">
              <a:solidFill>
                <a:schemeClr val="dk1"/>
              </a:solidFill>
            </a:endParaRPr>
          </a:p>
        </p:txBody>
      </p:sp>
      <p:pic>
        <p:nvPicPr>
          <p:cNvPr id="111" name="Google Shape;111;p18"/>
          <p:cNvPicPr preferRelativeResize="0"/>
          <p:nvPr/>
        </p:nvPicPr>
        <p:blipFill rotWithShape="1">
          <a:blip r:embed="rId4">
            <a:alphaModFix/>
          </a:blip>
          <a:srcRect b="0" l="15381" r="47482" t="0"/>
          <a:stretch/>
        </p:blipFill>
        <p:spPr>
          <a:xfrm>
            <a:off x="828075" y="1432577"/>
            <a:ext cx="2254961" cy="455400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
        <p:nvSpPr>
          <p:cNvPr id="394" name="Google Shape;394;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5" name="Google Shape;395;p54"/>
          <p:cNvSpPr txBox="1"/>
          <p:nvPr>
            <p:ph idx="1" type="body"/>
          </p:nvPr>
        </p:nvSpPr>
        <p:spPr>
          <a:xfrm>
            <a:off x="734025" y="1825625"/>
            <a:ext cx="10551600" cy="11961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Site KSC LC-39A has the highest success rate of 76.9%</a:t>
            </a:r>
            <a:r>
              <a:rPr lang="en-US" sz="2800">
                <a:solidFill>
                  <a:srgbClr val="292929"/>
                </a:solidFill>
              </a:rPr>
              <a:t>.</a:t>
            </a:r>
            <a:endParaRPr sz="28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96" name="Google Shape;396;p5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Site KSC LC-39A</a:t>
            </a:r>
            <a:endParaRPr/>
          </a:p>
        </p:txBody>
      </p:sp>
      <p:pic>
        <p:nvPicPr>
          <p:cNvPr id="397" name="Google Shape;397;p54"/>
          <p:cNvPicPr preferRelativeResize="0"/>
          <p:nvPr/>
        </p:nvPicPr>
        <p:blipFill>
          <a:blip r:embed="rId4">
            <a:alphaModFix/>
          </a:blip>
          <a:stretch>
            <a:fillRect/>
          </a:stretch>
        </p:blipFill>
        <p:spPr>
          <a:xfrm>
            <a:off x="1859838" y="2606200"/>
            <a:ext cx="8299964" cy="3531475"/>
          </a:xfrm>
          <a:prstGeom prst="rect">
            <a:avLst/>
          </a:prstGeom>
          <a:noFill/>
          <a:ln cap="flat" cmpd="sng" w="9525">
            <a:solidFill>
              <a:srgbClr val="888888"/>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1" name="Shape 401"/>
        <p:cNvGrpSpPr/>
        <p:nvPr/>
      </p:nvGrpSpPr>
      <p:grpSpPr>
        <a:xfrm>
          <a:off x="0" y="0"/>
          <a:ext cx="0" cy="0"/>
          <a:chOff x="0" y="0"/>
          <a:chExt cx="0" cy="0"/>
        </a:xfrm>
      </p:grpSpPr>
      <p:sp>
        <p:nvSpPr>
          <p:cNvPr id="402" name="Google Shape;402;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3" name="Google Shape;403;p55"/>
          <p:cNvSpPr txBox="1"/>
          <p:nvPr>
            <p:ph idx="1" type="body"/>
          </p:nvPr>
        </p:nvSpPr>
        <p:spPr>
          <a:xfrm>
            <a:off x="770011" y="1825625"/>
            <a:ext cx="10414662"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latin typeface="Arial"/>
                <a:ea typeface="Arial"/>
                <a:cs typeface="Arial"/>
                <a:sym typeface="Arial"/>
              </a:rPr>
              <a:t>Payload vs. Launch Outcome scatter plot for all sites, with payload selected for 4000 and </a:t>
            </a:r>
            <a:r>
              <a:rPr lang="en-US" sz="2200">
                <a:solidFill>
                  <a:srgbClr val="292929"/>
                </a:solidFill>
              </a:rPr>
              <a:t>higher.</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404" name="Google Shape;404;p5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Payload vs. Launch Outcome for All Sites</a:t>
            </a:r>
            <a:endParaRPr/>
          </a:p>
        </p:txBody>
      </p:sp>
      <p:pic>
        <p:nvPicPr>
          <p:cNvPr id="405" name="Google Shape;405;p55"/>
          <p:cNvPicPr preferRelativeResize="0"/>
          <p:nvPr/>
        </p:nvPicPr>
        <p:blipFill>
          <a:blip r:embed="rId4">
            <a:alphaModFix/>
          </a:blip>
          <a:stretch>
            <a:fillRect/>
          </a:stretch>
        </p:blipFill>
        <p:spPr>
          <a:xfrm>
            <a:off x="1864525" y="2830497"/>
            <a:ext cx="8668950" cy="3596700"/>
          </a:xfrm>
          <a:prstGeom prst="rect">
            <a:avLst/>
          </a:prstGeom>
          <a:noFill/>
          <a:ln cap="flat" cmpd="sng" w="9525">
            <a:solidFill>
              <a:srgbClr val="888888"/>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9" name="Shape 409"/>
        <p:cNvGrpSpPr/>
        <p:nvPr/>
      </p:nvGrpSpPr>
      <p:grpSpPr>
        <a:xfrm>
          <a:off x="0" y="0"/>
          <a:ext cx="0" cy="0"/>
          <a:chOff x="0" y="0"/>
          <a:chExt cx="0" cy="0"/>
        </a:xfrm>
      </p:grpSpPr>
      <p:sp>
        <p:nvSpPr>
          <p:cNvPr id="410" name="Google Shape;410;p56"/>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6" name="Google Shape;416;p57"/>
          <p:cNvSpPr txBox="1"/>
          <p:nvPr>
            <p:ph idx="1" type="body"/>
          </p:nvPr>
        </p:nvSpPr>
        <p:spPr>
          <a:xfrm>
            <a:off x="699900" y="1728525"/>
            <a:ext cx="10792200" cy="1057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Overall the models had nearly the same accuracy, with the Decision Tree model performing slightly better. </a:t>
            </a:r>
            <a:endParaRPr/>
          </a:p>
        </p:txBody>
      </p:sp>
      <p:sp>
        <p:nvSpPr>
          <p:cNvPr id="417" name="Google Shape;417;p5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18" name="Google Shape;418;p57"/>
          <p:cNvPicPr preferRelativeResize="0"/>
          <p:nvPr/>
        </p:nvPicPr>
        <p:blipFill>
          <a:blip r:embed="rId4">
            <a:alphaModFix/>
          </a:blip>
          <a:stretch>
            <a:fillRect/>
          </a:stretch>
        </p:blipFill>
        <p:spPr>
          <a:xfrm>
            <a:off x="5640010" y="2929175"/>
            <a:ext cx="6284090" cy="2647950"/>
          </a:xfrm>
          <a:prstGeom prst="rect">
            <a:avLst/>
          </a:prstGeom>
          <a:noFill/>
          <a:ln cap="flat" cmpd="sng" w="9525">
            <a:solidFill>
              <a:srgbClr val="888888"/>
            </a:solidFill>
            <a:prstDash val="solid"/>
            <a:round/>
            <a:headEnd len="sm" w="sm" type="none"/>
            <a:tailEnd len="sm" w="sm" type="none"/>
          </a:ln>
        </p:spPr>
      </p:pic>
      <p:pic>
        <p:nvPicPr>
          <p:cNvPr id="419" name="Google Shape;419;p57"/>
          <p:cNvPicPr preferRelativeResize="0"/>
          <p:nvPr/>
        </p:nvPicPr>
        <p:blipFill>
          <a:blip r:embed="rId5">
            <a:alphaModFix/>
          </a:blip>
          <a:stretch>
            <a:fillRect/>
          </a:stretch>
        </p:blipFill>
        <p:spPr>
          <a:xfrm>
            <a:off x="206424" y="2929175"/>
            <a:ext cx="5264501" cy="2647950"/>
          </a:xfrm>
          <a:prstGeom prst="rect">
            <a:avLst/>
          </a:prstGeom>
          <a:noFill/>
          <a:ln cap="flat" cmpd="sng" w="9525">
            <a:solidFill>
              <a:srgbClr val="888888"/>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3" name="Shape 423"/>
        <p:cNvGrpSpPr/>
        <p:nvPr/>
      </p:nvGrpSpPr>
      <p:grpSpPr>
        <a:xfrm>
          <a:off x="0" y="0"/>
          <a:ext cx="0" cy="0"/>
          <a:chOff x="0" y="0"/>
          <a:chExt cx="0" cy="0"/>
        </a:xfrm>
      </p:grpSpPr>
      <p:sp>
        <p:nvSpPr>
          <p:cNvPr id="424" name="Google Shape;424;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5" name="Google Shape;425;p58"/>
          <p:cNvSpPr txBox="1"/>
          <p:nvPr>
            <p:ph idx="1" type="body"/>
          </p:nvPr>
        </p:nvSpPr>
        <p:spPr>
          <a:xfrm>
            <a:off x="770000" y="1966350"/>
            <a:ext cx="5637900" cy="2925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2200">
                <a:solidFill>
                  <a:srgbClr val="292929"/>
                </a:solidFill>
              </a:rPr>
              <a:t>Overall the models had nearly the same accuracy, with the Decision Tree model performing slightly better. </a:t>
            </a:r>
            <a:endParaRPr sz="2200">
              <a:solidFill>
                <a:srgbClr val="292929"/>
              </a:solidFill>
            </a:endParaRPr>
          </a:p>
          <a:p>
            <a:pPr indent="0" lvl="0" marL="0" rtl="0" algn="l">
              <a:spcBef>
                <a:spcPts val="0"/>
              </a:spcBef>
              <a:spcAft>
                <a:spcPts val="0"/>
              </a:spcAft>
              <a:buNone/>
            </a:pPr>
            <a:r>
              <a:t/>
            </a:r>
            <a:endParaRPr sz="2200">
              <a:solidFill>
                <a:srgbClr val="292929"/>
              </a:solidFill>
            </a:endParaRPr>
          </a:p>
          <a:p>
            <a:pPr indent="0" lvl="0" marL="0" rtl="0" algn="l">
              <a:spcBef>
                <a:spcPts val="0"/>
              </a:spcBef>
              <a:spcAft>
                <a:spcPts val="0"/>
              </a:spcAft>
              <a:buNone/>
            </a:pPr>
            <a:r>
              <a:rPr lang="en-US" sz="2200">
                <a:solidFill>
                  <a:srgbClr val="292929"/>
                </a:solidFill>
              </a:rPr>
              <a:t>The Decision Tree models benefits from being highly interpretable and its features easy to understand by decision makers.</a:t>
            </a:r>
            <a:endParaRPr sz="2200">
              <a:solidFill>
                <a:srgbClr val="292929"/>
              </a:solidFill>
            </a:endParaRPr>
          </a:p>
        </p:txBody>
      </p:sp>
      <p:sp>
        <p:nvSpPr>
          <p:cNvPr id="426" name="Google Shape;426;p5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 for Decision Tree</a:t>
            </a:r>
            <a:endParaRPr sz="4000">
              <a:solidFill>
                <a:srgbClr val="0B49CB"/>
              </a:solidFill>
              <a:latin typeface="IBM Plex Mono SemiBold"/>
              <a:ea typeface="IBM Plex Mono SemiBold"/>
              <a:cs typeface="IBM Plex Mono SemiBold"/>
              <a:sym typeface="IBM Plex Mono SemiBold"/>
            </a:endParaRPr>
          </a:p>
        </p:txBody>
      </p:sp>
      <p:pic>
        <p:nvPicPr>
          <p:cNvPr id="427" name="Google Shape;427;p58"/>
          <p:cNvPicPr preferRelativeResize="0"/>
          <p:nvPr/>
        </p:nvPicPr>
        <p:blipFill>
          <a:blip r:embed="rId4">
            <a:alphaModFix/>
          </a:blip>
          <a:stretch>
            <a:fillRect/>
          </a:stretch>
        </p:blipFill>
        <p:spPr>
          <a:xfrm>
            <a:off x="6583200" y="1966350"/>
            <a:ext cx="4370200" cy="3606400"/>
          </a:xfrm>
          <a:prstGeom prst="rect">
            <a:avLst/>
          </a:prstGeom>
          <a:noFill/>
          <a:ln cap="flat" cmpd="sng" w="9525">
            <a:solidFill>
              <a:srgbClr val="888888"/>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1" name="Shape 431"/>
        <p:cNvGrpSpPr/>
        <p:nvPr/>
      </p:nvGrpSpPr>
      <p:grpSpPr>
        <a:xfrm>
          <a:off x="0" y="0"/>
          <a:ext cx="0" cy="0"/>
          <a:chOff x="0" y="0"/>
          <a:chExt cx="0" cy="0"/>
        </a:xfrm>
      </p:grpSpPr>
      <p:sp>
        <p:nvSpPr>
          <p:cNvPr id="432" name="Google Shape;432;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3" name="Google Shape;433;p59"/>
          <p:cNvSpPr txBox="1"/>
          <p:nvPr>
            <p:ph idx="1" type="body"/>
          </p:nvPr>
        </p:nvSpPr>
        <p:spPr>
          <a:xfrm>
            <a:off x="769991" y="1875050"/>
            <a:ext cx="105672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SpaceX has gained worldwide attention for a series of historic milestones. It is the only private company ever to return a spacecraft from low-earth orbit.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SpaceX advertises Falcon 9 rocket launches on its website with a cost of 62 million dollars wheras other providers cost upward of 165 million dollars each, much of the savings is because Space X can reuse the first stage.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If it can be determine if the first stage will land successfully, we can determine the cost of a launch.</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The dataset includes a record for each payload carried during a SpaceX mission into outer space. This information can be used if an alternate company wants to bid against SpaceX for a rocket launch.</a:t>
            </a:r>
            <a:endParaRPr sz="2200">
              <a:solidFill>
                <a:srgbClr val="292929"/>
              </a:solidFill>
            </a:endParaRPr>
          </a:p>
        </p:txBody>
      </p:sp>
      <p:sp>
        <p:nvSpPr>
          <p:cNvPr id="434" name="Google Shape;434;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9" name="Shape 439"/>
        <p:cNvGrpSpPr/>
        <p:nvPr/>
      </p:nvGrpSpPr>
      <p:grpSpPr>
        <a:xfrm>
          <a:off x="0" y="0"/>
          <a:ext cx="0" cy="0"/>
          <a:chOff x="0" y="0"/>
          <a:chExt cx="0" cy="0"/>
        </a:xfrm>
      </p:grpSpPr>
      <p:sp>
        <p:nvSpPr>
          <p:cNvPr id="440" name="Google Shape;440;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1" name="Google Shape;441;p60"/>
          <p:cNvSpPr txBox="1"/>
          <p:nvPr>
            <p:ph idx="1" type="body"/>
          </p:nvPr>
        </p:nvSpPr>
        <p:spPr>
          <a:xfrm>
            <a:off x="770011" y="1859522"/>
            <a:ext cx="10515600"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rPr>
              <a:t>Github project repository: </a:t>
            </a:r>
            <a:r>
              <a:rPr lang="en-US" sz="2200" u="sng">
                <a:solidFill>
                  <a:schemeClr val="hlink"/>
                </a:solidFill>
                <a:hlinkClick r:id="rId4"/>
              </a:rPr>
              <a:t>https://github.com/davidnicewonder/IBM-Applied-Data-Science-Capstone</a:t>
            </a:r>
            <a:r>
              <a:rPr lang="en-US" sz="2200">
                <a:solidFill>
                  <a:srgbClr val="292929"/>
                </a:solidFill>
              </a:rPr>
              <a:t>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p:txBody>
      </p:sp>
      <p:sp>
        <p:nvSpPr>
          <p:cNvPr id="442" name="Google Shape;442;p6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6" name="Shape 446"/>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7" name="Google Shape;117;p19"/>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4" name="Google Shape;124;p20"/>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SpaceX launch data was collected using the SpaceX REST API.</a:t>
            </a:r>
            <a:r>
              <a:rPr b="0" i="0" lang="en-US" sz="7600" u="none" cap="none" strike="noStrike">
                <a:solidFill>
                  <a:srgbClr val="757070"/>
                </a:solidFill>
                <a:latin typeface="Arial"/>
                <a:ea typeface="Arial"/>
                <a:cs typeface="Arial"/>
                <a:sym typeface="Arial"/>
              </a:rPr>
              <a:t> </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The API data was converted from structured JSON and normalized to a dataframe flat table saved to a CSV file.</a:t>
            </a:r>
            <a:endParaRPr sz="7600">
              <a:solidFill>
                <a:srgbClr val="757070"/>
              </a:solidFill>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0" lvl="0" marL="914400" marR="0" rtl="0" algn="l">
              <a:lnSpc>
                <a:spcPct val="120000"/>
              </a:lnSpc>
              <a:spcBef>
                <a:spcPts val="1400"/>
              </a:spcBef>
              <a:spcAft>
                <a:spcPts val="0"/>
              </a:spcAft>
              <a:buNone/>
            </a:pPr>
            <a:r>
              <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5" name="Google Shape;125;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1" name="Google Shape;131;p21"/>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SpaceX launch data was collected using the SpaceX REST API.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API data was converted from structured JSON and normalized to a Pandas dataframe, which was saved to a CSV file.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Additional data was gathered by web scraping HTML tables from Wikipedia for SpaceX launch records information using BeautifulSoup. This data was combined with the dataframes.</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32" name="Google Shape;132;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8" name="Google Shape;138;p22"/>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Request rocket launch data from SpaceX API: </a:t>
            </a:r>
            <a:r>
              <a:rPr lang="en-US" sz="1800" u="sng">
                <a:solidFill>
                  <a:schemeClr val="hlink"/>
                </a:solidFill>
                <a:hlinkClick r:id="rId4"/>
              </a:rPr>
              <a:t>https://api.spacexdata.com/v4/launches/past</a:t>
            </a:r>
            <a:r>
              <a:rPr lang="en-US" sz="1800">
                <a:solidFill>
                  <a:srgbClr val="292929"/>
                </a:solidFill>
              </a:rPr>
              <a:t> </a:t>
            </a:r>
            <a:endParaRPr sz="18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GitHub URL of the completed SpaceX API calls notebook: </a:t>
            </a:r>
            <a:r>
              <a:rPr lang="en-US" sz="1800" u="sng">
                <a:solidFill>
                  <a:schemeClr val="hlink"/>
                </a:solidFill>
                <a:hlinkClick r:id="rId5"/>
              </a:rPr>
              <a:t>https://github.com/davidnicewonder/IBM-Applied-Data-Science-Capstone/blob/main/jupyter-labs-spacex-data-collection-api.ipynb</a:t>
            </a:r>
            <a:r>
              <a:rPr lang="en-US" sz="1800">
                <a:solidFill>
                  <a:srgbClr val="292929"/>
                </a:solidFill>
              </a:rPr>
              <a:t> </a:t>
            </a:r>
            <a:endParaRPr sz="1800">
              <a:solidFill>
                <a:schemeClr val="dk1"/>
              </a:solidFill>
              <a:latin typeface="Calibri"/>
              <a:ea typeface="Calibri"/>
              <a:cs typeface="Calibri"/>
              <a:sym typeface="Calibri"/>
            </a:endParaRPr>
          </a:p>
        </p:txBody>
      </p:sp>
      <p:sp>
        <p:nvSpPr>
          <p:cNvPr id="139" name="Google Shape;139;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sp>
        <p:nvSpPr>
          <p:cNvPr id="140" name="Google Shape;140;p22"/>
          <p:cNvSpPr/>
          <p:nvPr/>
        </p:nvSpPr>
        <p:spPr>
          <a:xfrm>
            <a:off x="7297350" y="1735950"/>
            <a:ext cx="3657600" cy="914400"/>
          </a:xfrm>
          <a:prstGeom prst="wedgeRectCallout">
            <a:avLst>
              <a:gd fmla="val -20833" name="adj1"/>
              <a:gd fmla="val 625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rPr>
              <a:t>Request and parse the SpaceX launch data using the GET request</a:t>
            </a:r>
            <a:endParaRPr/>
          </a:p>
        </p:txBody>
      </p:sp>
      <p:sp>
        <p:nvSpPr>
          <p:cNvPr id="141" name="Google Shape;141;p22"/>
          <p:cNvSpPr/>
          <p:nvPr/>
        </p:nvSpPr>
        <p:spPr>
          <a:xfrm>
            <a:off x="7297350" y="3099438"/>
            <a:ext cx="3657600" cy="914400"/>
          </a:xfrm>
          <a:prstGeom prst="wedgeRectCallout">
            <a:avLst>
              <a:gd fmla="val -20833" name="adj1"/>
              <a:gd fmla="val 625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highlight>
                  <a:srgbClr val="FFFFFF"/>
                </a:highlight>
              </a:rPr>
              <a:t>Decode the response content as a Json using </a:t>
            </a:r>
            <a:r>
              <a:rPr lang="en-US">
                <a:solidFill>
                  <a:srgbClr val="188038"/>
                </a:solidFill>
                <a:latin typeface="Roboto Mono"/>
                <a:ea typeface="Roboto Mono"/>
                <a:cs typeface="Roboto Mono"/>
                <a:sym typeface="Roboto Mono"/>
              </a:rPr>
              <a:t>.json()</a:t>
            </a:r>
            <a:r>
              <a:rPr lang="en-US">
                <a:solidFill>
                  <a:schemeClr val="dk1"/>
                </a:solidFill>
                <a:highlight>
                  <a:srgbClr val="FFFFFF"/>
                </a:highlight>
              </a:rPr>
              <a:t> and turn it into a Pandas dataframe using </a:t>
            </a:r>
            <a:r>
              <a:rPr lang="en-US">
                <a:solidFill>
                  <a:srgbClr val="188038"/>
                </a:solidFill>
                <a:latin typeface="Roboto Mono"/>
                <a:ea typeface="Roboto Mono"/>
                <a:cs typeface="Roboto Mono"/>
                <a:sym typeface="Roboto Mono"/>
              </a:rPr>
              <a:t>.json_normalize()</a:t>
            </a:r>
            <a:endParaRPr>
              <a:solidFill>
                <a:schemeClr val="dk1"/>
              </a:solidFill>
            </a:endParaRPr>
          </a:p>
        </p:txBody>
      </p:sp>
      <p:sp>
        <p:nvSpPr>
          <p:cNvPr id="142" name="Google Shape;142;p22"/>
          <p:cNvSpPr/>
          <p:nvPr/>
        </p:nvSpPr>
        <p:spPr>
          <a:xfrm>
            <a:off x="7297350" y="4462950"/>
            <a:ext cx="3657600" cy="914400"/>
          </a:xfrm>
          <a:prstGeom prst="wedgeRectCallout">
            <a:avLst>
              <a:gd fmla="val -20566" name="adj1"/>
              <a:gd fmla="val 49748"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highlight>
                  <a:srgbClr val="FFFFFF"/>
                </a:highlight>
              </a:rPr>
              <a:t>Filter the dataframe to only include Falcon 9 launches</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8" name="Google Shape;148;p23"/>
          <p:cNvSpPr txBox="1"/>
          <p:nvPr>
            <p:ph idx="1" type="body"/>
          </p:nvPr>
        </p:nvSpPr>
        <p:spPr>
          <a:xfrm>
            <a:off x="922400" y="1792302"/>
            <a:ext cx="3932400" cy="4508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Wikipedia: </a:t>
            </a:r>
            <a:r>
              <a:rPr lang="en-US" sz="1800" u="sng">
                <a:solidFill>
                  <a:schemeClr val="hlink"/>
                </a:solidFill>
                <a:hlinkClick r:id="rId4"/>
              </a:rPr>
              <a:t>https://en.wikipedia.org/w/index.php?title=List_of_Falcon_9_and_Falcon_Heavy_launches&amp;oldid=1027686922</a:t>
            </a:r>
            <a:r>
              <a:rPr lang="en-US" sz="1800">
                <a:solidFill>
                  <a:srgbClr val="292929"/>
                </a:solidFill>
              </a:rPr>
              <a:t> </a:t>
            </a:r>
            <a:endParaRPr sz="18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GitHub URL of the completed web scraping notebook: </a:t>
            </a:r>
            <a:r>
              <a:rPr lang="en-US" sz="1800" u="sng">
                <a:solidFill>
                  <a:schemeClr val="hlink"/>
                </a:solidFill>
                <a:hlinkClick r:id="rId5"/>
              </a:rPr>
              <a:t>https://github.com/davidnicewonder/IBM-Applied-Data-Science-Capstone/blob/main/jupyter-labs-webscraping.ipynb</a:t>
            </a:r>
            <a:r>
              <a:rPr lang="en-US" sz="1800">
                <a:solidFill>
                  <a:srgbClr val="292929"/>
                </a:solidFill>
              </a:rPr>
              <a:t> </a:t>
            </a:r>
            <a:endParaRPr sz="1800"/>
          </a:p>
        </p:txBody>
      </p:sp>
      <p:sp>
        <p:nvSpPr>
          <p:cNvPr id="149" name="Google Shape;149;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50" name="Google Shape;150;p23"/>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51" name="Google Shape;151;p23"/>
          <p:cNvSpPr/>
          <p:nvPr/>
        </p:nvSpPr>
        <p:spPr>
          <a:xfrm>
            <a:off x="7141175" y="1575525"/>
            <a:ext cx="3657600" cy="914400"/>
          </a:xfrm>
          <a:prstGeom prst="wedgeRectCallout">
            <a:avLst>
              <a:gd fmla="val -20833" name="adj1"/>
              <a:gd fmla="val 625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rPr>
              <a:t>Request the Falcon9 Launch Wiki page from its URL</a:t>
            </a:r>
            <a:endParaRPr>
              <a:solidFill>
                <a:schemeClr val="dk1"/>
              </a:solidFill>
            </a:endParaRPr>
          </a:p>
        </p:txBody>
      </p:sp>
      <p:sp>
        <p:nvSpPr>
          <p:cNvPr id="152" name="Google Shape;152;p23"/>
          <p:cNvSpPr/>
          <p:nvPr/>
        </p:nvSpPr>
        <p:spPr>
          <a:xfrm>
            <a:off x="7141175" y="2758850"/>
            <a:ext cx="3657600" cy="914400"/>
          </a:xfrm>
          <a:prstGeom prst="wedgeRectCallout">
            <a:avLst>
              <a:gd fmla="val -20833" name="adj1"/>
              <a:gd fmla="val 625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rPr>
              <a:t>Create a BeautifulSoup object from the HTML response</a:t>
            </a:r>
            <a:endParaRPr>
              <a:solidFill>
                <a:schemeClr val="dk1"/>
              </a:solidFill>
            </a:endParaRPr>
          </a:p>
        </p:txBody>
      </p:sp>
      <p:sp>
        <p:nvSpPr>
          <p:cNvPr id="153" name="Google Shape;153;p23"/>
          <p:cNvSpPr/>
          <p:nvPr/>
        </p:nvSpPr>
        <p:spPr>
          <a:xfrm>
            <a:off x="7141175" y="3942175"/>
            <a:ext cx="3657600" cy="914400"/>
          </a:xfrm>
          <a:prstGeom prst="wedgeRectCallout">
            <a:avLst>
              <a:gd fmla="val -20833" name="adj1"/>
              <a:gd fmla="val 625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rPr>
              <a:t>Extract all column/variable names from the HTML table header</a:t>
            </a:r>
            <a:endParaRPr>
              <a:solidFill>
                <a:schemeClr val="dk1"/>
              </a:solidFill>
            </a:endParaRPr>
          </a:p>
        </p:txBody>
      </p:sp>
      <p:sp>
        <p:nvSpPr>
          <p:cNvPr id="154" name="Google Shape;154;p23"/>
          <p:cNvSpPr/>
          <p:nvPr/>
        </p:nvSpPr>
        <p:spPr>
          <a:xfrm>
            <a:off x="7141175" y="5125500"/>
            <a:ext cx="3657600" cy="914400"/>
          </a:xfrm>
          <a:prstGeom prst="wedgeRectCallout">
            <a:avLst>
              <a:gd fmla="val -21173" name="adj1"/>
              <a:gd fmla="val 49803"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rPr>
              <a:t>Create a data frame by parsing the launch HTML tables</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